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42803763" cy="302752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  <a:srgbClr val="FD4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50" d="100"/>
          <a:sy n="50" d="100"/>
        </p:scale>
        <p:origin x="-414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04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951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532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4414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526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2217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0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733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984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090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667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C97C8-0424-491A-B721-B1BC62FE21B0}" type="datetimeFigureOut">
              <a:rPr lang="nl-NL" smtClean="0"/>
              <a:t>9-12-2019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8F03F-B753-4380-B163-FBA9B2949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55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aat.org/" TargetMode="External"/><Relationship Id="rId13" Type="http://schemas.openxmlformats.org/officeDocument/2006/relationships/image" Target="../media/image10.png"/><Relationship Id="rId18" Type="http://schemas.openxmlformats.org/officeDocument/2006/relationships/hyperlink" Target="mailto:m.m.de.boer@hum.leidenuniv.nl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hyperlink" Target="http://www.r-project.org/" TargetMode="External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9931" y="838200"/>
            <a:ext cx="38823900" cy="1400383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500" dirty="0">
                <a:latin typeface="Franklin Gothic Book" panose="020B0503020102020204" pitchFamily="34" charset="0"/>
              </a:rPr>
              <a:t>THE ROLE OF POSITION IN NATIVE AND NON-NATIVE FILLED PAUSE ACOUSTICS</a:t>
            </a:r>
            <a:endParaRPr lang="nl-NL" sz="8500" dirty="0"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96022" y="2590800"/>
            <a:ext cx="11211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askerville Old Face" panose="02020602080505020303" pitchFamily="18" charset="0"/>
              </a:rPr>
              <a:t>Meike de Boer &amp; </a:t>
            </a:r>
            <a:r>
              <a:rPr lang="en-US" sz="6000" dirty="0" err="1">
                <a:latin typeface="Baskerville Old Face" panose="02020602080505020303" pitchFamily="18" charset="0"/>
              </a:rPr>
              <a:t>Willemijn</a:t>
            </a:r>
            <a:r>
              <a:rPr lang="en-US" sz="6000" dirty="0">
                <a:latin typeface="Baskerville Old Face" panose="02020602080505020303" pitchFamily="18" charset="0"/>
              </a:rPr>
              <a:t> Heeren </a:t>
            </a:r>
            <a:endParaRPr lang="nl-NL" sz="6000" dirty="0">
              <a:latin typeface="Baskerville Old Face" panose="02020602080505020303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89931" y="4297241"/>
            <a:ext cx="11880000" cy="1188000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tangle 13"/>
          <p:cNvSpPr/>
          <p:nvPr/>
        </p:nvSpPr>
        <p:spPr>
          <a:xfrm>
            <a:off x="1988421" y="17026606"/>
            <a:ext cx="11880000" cy="1188000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tangle 14"/>
          <p:cNvSpPr/>
          <p:nvPr/>
        </p:nvSpPr>
        <p:spPr>
          <a:xfrm>
            <a:off x="15461881" y="4297241"/>
            <a:ext cx="11880000" cy="1188000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sz="2800" dirty="0"/>
          </a:p>
        </p:txBody>
      </p:sp>
      <p:sp>
        <p:nvSpPr>
          <p:cNvPr id="16" name="Rectangle 15"/>
          <p:cNvSpPr/>
          <p:nvPr/>
        </p:nvSpPr>
        <p:spPr>
          <a:xfrm>
            <a:off x="28933831" y="4293315"/>
            <a:ext cx="11880000" cy="1188000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tangle 16"/>
          <p:cNvSpPr/>
          <p:nvPr/>
        </p:nvSpPr>
        <p:spPr>
          <a:xfrm>
            <a:off x="15461881" y="17009965"/>
            <a:ext cx="11880000" cy="1188000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tangle 17"/>
          <p:cNvSpPr/>
          <p:nvPr/>
        </p:nvSpPr>
        <p:spPr>
          <a:xfrm>
            <a:off x="28933831" y="17009965"/>
            <a:ext cx="11880000" cy="1188000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NL" dirty="0"/>
          </a:p>
        </p:txBody>
      </p:sp>
      <p:pic>
        <p:nvPicPr>
          <p:cNvPr id="1026" name="Picture 2" descr="Gerelateerde afbeeld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8121" y="26541114"/>
            <a:ext cx="2695133" cy="23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3930E9-0B9D-474F-9438-8EB7A016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1061" y="26969370"/>
            <a:ext cx="3039657" cy="1443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CEECAD-B025-437E-B456-64B97833D9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8526" y="27128464"/>
            <a:ext cx="2908793" cy="128471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64864" y="4297241"/>
            <a:ext cx="373013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latin typeface="Franklin Gothic Book" panose="020B0503020102020204" pitchFamily="34" charset="0"/>
            </a:endParaRPr>
          </a:p>
          <a:p>
            <a:r>
              <a:rPr lang="en-US" sz="4400" b="1" dirty="0">
                <a:latin typeface="Franklin Gothic Book" panose="020B0503020102020204" pitchFamily="34" charset="0"/>
              </a:rPr>
              <a:t>Introduction</a:t>
            </a:r>
            <a:endParaRPr lang="nl-NL" sz="4400" b="1" dirty="0">
              <a:latin typeface="Franklin Gothic Book" panose="020B0503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00681" y="5447450"/>
            <a:ext cx="10858500" cy="1040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skerville Old Face" panose="02020602080505020303" pitchFamily="18" charset="0"/>
              </a:rPr>
              <a:t>Filled pause acoustics depend on:</a:t>
            </a:r>
          </a:p>
          <a:p>
            <a:endParaRPr lang="en-US" sz="3000" dirty="0">
              <a:latin typeface="Baskerville Old Face" panose="02020602080505020303" pitchFamily="18" charset="0"/>
            </a:endParaRPr>
          </a:p>
          <a:p>
            <a:pPr lvl="1"/>
            <a:r>
              <a:rPr lang="en-US" sz="3000" dirty="0">
                <a:latin typeface="Baskerville Old Face" panose="02020602080505020303" pitchFamily="18" charset="0"/>
              </a:rPr>
              <a:t>1) 	The language </a:t>
            </a:r>
            <a:r>
              <a:rPr lang="en-US" sz="2000" dirty="0" smtClean="0">
                <a:latin typeface="Baskerville Old Face" panose="02020602080505020303" pitchFamily="18" charset="0"/>
              </a:rPr>
              <a:t>(Clark &amp; Fox Tree, 2002; Rose</a:t>
            </a:r>
            <a:r>
              <a:rPr lang="en-US" sz="2000" dirty="0">
                <a:latin typeface="Baskerville Old Face" panose="02020602080505020303" pitchFamily="18" charset="0"/>
              </a:rPr>
              <a:t>, 2013)</a:t>
            </a:r>
          </a:p>
          <a:p>
            <a:pPr lvl="1"/>
            <a:endParaRPr lang="en-US" sz="2800" dirty="0">
              <a:latin typeface="Baskerville Old Face" panose="02020602080505020303" pitchFamily="18" charset="0"/>
            </a:endParaRPr>
          </a:p>
          <a:p>
            <a:pPr lvl="1"/>
            <a:endParaRPr lang="en-US" sz="2800" dirty="0">
              <a:latin typeface="Baskerville Old Face" panose="02020602080505020303" pitchFamily="18" charset="0"/>
            </a:endParaRPr>
          </a:p>
          <a:p>
            <a:pPr lvl="1"/>
            <a:endParaRPr lang="en-US" sz="2800" dirty="0">
              <a:latin typeface="Baskerville Old Face" panose="02020602080505020303" pitchFamily="18" charset="0"/>
            </a:endParaRPr>
          </a:p>
          <a:p>
            <a:pPr lvl="2"/>
            <a:r>
              <a:rPr lang="en-US" sz="2800" i="1" dirty="0">
                <a:latin typeface="Baskerville Old Face" panose="02020602080505020303" pitchFamily="18" charset="0"/>
              </a:rPr>
              <a:t>  uh</a:t>
            </a:r>
            <a:r>
              <a:rPr lang="en-US" sz="2800" dirty="0">
                <a:latin typeface="Baskerville Old Face" panose="02020602080505020303" pitchFamily="18" charset="0"/>
              </a:rPr>
              <a:t>, </a:t>
            </a:r>
            <a:r>
              <a:rPr lang="en-US" sz="2800" i="1" dirty="0">
                <a:latin typeface="Baskerville Old Face" panose="02020602080505020303" pitchFamily="18" charset="0"/>
              </a:rPr>
              <a:t>um</a:t>
            </a:r>
            <a:r>
              <a:rPr lang="en-US" sz="2800" dirty="0">
                <a:latin typeface="Baskerville Old Face" panose="02020602080505020303" pitchFamily="18" charset="0"/>
              </a:rPr>
              <a:t>	          </a:t>
            </a:r>
            <a:r>
              <a:rPr lang="en-US" sz="2800" i="1" dirty="0">
                <a:latin typeface="Baskerville Old Face" panose="02020602080505020303" pitchFamily="18" charset="0"/>
              </a:rPr>
              <a:t>eh, </a:t>
            </a:r>
            <a:r>
              <a:rPr lang="en-US" sz="2800" i="1" dirty="0" err="1">
                <a:latin typeface="Baskerville Old Face" panose="02020602080505020303" pitchFamily="18" charset="0"/>
              </a:rPr>
              <a:t>ehm</a:t>
            </a:r>
            <a:r>
              <a:rPr lang="en-US" sz="2800" i="1" dirty="0">
                <a:latin typeface="Baskerville Old Face" panose="02020602080505020303" pitchFamily="18" charset="0"/>
              </a:rPr>
              <a:t>               </a:t>
            </a:r>
            <a:r>
              <a:rPr lang="en-US" sz="2800" i="1" dirty="0" err="1">
                <a:latin typeface="Baskerville Old Face" panose="02020602080505020303" pitchFamily="18" charset="0"/>
              </a:rPr>
              <a:t>este</a:t>
            </a:r>
            <a:r>
              <a:rPr lang="en-US" sz="2800" dirty="0">
                <a:latin typeface="Baskerville Old Face" panose="02020602080505020303" pitchFamily="18" charset="0"/>
              </a:rPr>
              <a:t>              </a:t>
            </a:r>
            <a:r>
              <a:rPr lang="en-US" sz="2800" i="1" dirty="0" err="1">
                <a:latin typeface="Baskerville Old Face" panose="02020602080505020303" pitchFamily="18" charset="0"/>
              </a:rPr>
              <a:t>ano</a:t>
            </a:r>
            <a:r>
              <a:rPr lang="en-US" sz="2800" dirty="0">
                <a:latin typeface="Baskerville Old Face" panose="02020602080505020303" pitchFamily="18" charset="0"/>
              </a:rPr>
              <a:t>, </a:t>
            </a:r>
            <a:r>
              <a:rPr lang="en-US" sz="2800" i="1" dirty="0">
                <a:latin typeface="Baskerville Old Face" panose="02020602080505020303" pitchFamily="18" charset="0"/>
              </a:rPr>
              <a:t>e-to</a:t>
            </a:r>
          </a:p>
          <a:p>
            <a:pPr lvl="2"/>
            <a:endParaRPr lang="en-US" sz="2800" dirty="0">
              <a:latin typeface="Baskerville Old Face" panose="02020602080505020303" pitchFamily="18" charset="0"/>
            </a:endParaRPr>
          </a:p>
          <a:p>
            <a:pPr lvl="1"/>
            <a:r>
              <a:rPr lang="en-US" sz="3000" dirty="0">
                <a:latin typeface="Baskerville Old Face" panose="02020602080505020303" pitchFamily="18" charset="0"/>
              </a:rPr>
              <a:t>2) 	The speaker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Baskerville Old Face" panose="02020602080505020303" pitchFamily="18" charset="0"/>
              </a:rPr>
              <a:t>different between speakers </a:t>
            </a:r>
            <a:r>
              <a:rPr lang="en-US" sz="2000" dirty="0">
                <a:latin typeface="Baskerville Old Face" panose="02020602080505020303" pitchFamily="18" charset="0"/>
              </a:rPr>
              <a:t>(Hughes et al., 2016)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Baskerville Old Face" panose="02020602080505020303" pitchFamily="18" charset="0"/>
              </a:rPr>
              <a:t>consistent within speakers </a:t>
            </a:r>
            <a:r>
              <a:rPr lang="en-US" sz="2000" dirty="0">
                <a:latin typeface="Baskerville Old Face" panose="02020602080505020303" pitchFamily="18" charset="0"/>
              </a:rPr>
              <a:t>(Braun &amp; Rosin, 2015)</a:t>
            </a:r>
          </a:p>
          <a:p>
            <a:pPr lvl="1"/>
            <a:endParaRPr lang="en-US" sz="2800" dirty="0">
              <a:latin typeface="Baskerville Old Face" panose="02020602080505020303" pitchFamily="18" charset="0"/>
            </a:endParaRPr>
          </a:p>
          <a:p>
            <a:pPr marL="971550" lvl="1" indent="-514350">
              <a:buAutoNum type="arabicParenR" startAt="3"/>
            </a:pPr>
            <a:r>
              <a:rPr lang="en-US" sz="3000" dirty="0" smtClean="0">
                <a:latin typeface="Baskerville Old Face" panose="02020602080505020303" pitchFamily="18" charset="0"/>
              </a:rPr>
              <a:t>The </a:t>
            </a:r>
            <a:r>
              <a:rPr lang="en-US" sz="3000" dirty="0">
                <a:latin typeface="Baskerville Old Face" panose="02020602080505020303" pitchFamily="18" charset="0"/>
              </a:rPr>
              <a:t>position in the </a:t>
            </a:r>
            <a:r>
              <a:rPr lang="en-US" sz="3000" dirty="0" smtClean="0">
                <a:latin typeface="Baskerville Old Face" panose="02020602080505020303" pitchFamily="18" charset="0"/>
              </a:rPr>
              <a:t>utterance </a:t>
            </a:r>
          </a:p>
          <a:p>
            <a:pPr lvl="1"/>
            <a:r>
              <a:rPr lang="en-US" sz="2000" dirty="0" smtClean="0">
                <a:latin typeface="Baskerville Old Face" panose="02020602080505020303" pitchFamily="18" charset="0"/>
              </a:rPr>
              <a:t>	 (</a:t>
            </a:r>
            <a:r>
              <a:rPr lang="en-US" sz="2000" dirty="0">
                <a:latin typeface="Baskerville Old Face" panose="02020602080505020303" pitchFamily="18" charset="0"/>
              </a:rPr>
              <a:t>Braun &amp; </a:t>
            </a:r>
            <a:r>
              <a:rPr lang="en-US" sz="2000" dirty="0" smtClean="0">
                <a:latin typeface="Baskerville Old Face" panose="02020602080505020303" pitchFamily="18" charset="0"/>
              </a:rPr>
              <a:t>Rosin</a:t>
            </a:r>
            <a:r>
              <a:rPr lang="en-US" sz="2000" dirty="0">
                <a:latin typeface="Baskerville Old Face" panose="02020602080505020303" pitchFamily="18" charset="0"/>
              </a:rPr>
              <a:t>, 2015; </a:t>
            </a:r>
            <a:r>
              <a:rPr lang="en-US" sz="2000" dirty="0" smtClean="0">
                <a:latin typeface="Baskerville Old Face" panose="02020602080505020303" pitchFamily="18" charset="0"/>
              </a:rPr>
              <a:t>De Jong, 2016; </a:t>
            </a:r>
            <a:r>
              <a:rPr lang="en-US" sz="2000" dirty="0" err="1" smtClean="0">
                <a:latin typeface="Baskerville Old Face" panose="02020602080505020303" pitchFamily="18" charset="0"/>
              </a:rPr>
              <a:t>Swerts</a:t>
            </a:r>
            <a:r>
              <a:rPr lang="en-US" sz="2000" dirty="0" smtClean="0">
                <a:latin typeface="Baskerville Old Face" panose="02020602080505020303" pitchFamily="18" charset="0"/>
              </a:rPr>
              <a:t>, 1998)</a:t>
            </a:r>
          </a:p>
          <a:p>
            <a:pPr lvl="1"/>
            <a:endParaRPr lang="en-US" sz="2000" dirty="0" smtClean="0">
              <a:latin typeface="Baskerville Old Face" panose="02020602080505020303" pitchFamily="18" charset="0"/>
            </a:endParaRPr>
          </a:p>
          <a:p>
            <a:pPr lvl="1"/>
            <a:endParaRPr lang="en-US" sz="2800" dirty="0" smtClean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r>
              <a:rPr lang="en-US" sz="3000" dirty="0" smtClean="0">
                <a:latin typeface="Baskerville Old Face" panose="02020602080505020303" pitchFamily="18" charset="0"/>
              </a:rPr>
              <a:t>Do L2 </a:t>
            </a:r>
            <a:r>
              <a:rPr lang="en-US" sz="3000" dirty="0">
                <a:latin typeface="Baskerville Old Face" panose="02020602080505020303" pitchFamily="18" charset="0"/>
              </a:rPr>
              <a:t>speakers transfer their filled pauses from their L1?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000" dirty="0">
                <a:latin typeface="Baskerville Old Face" panose="02020602080505020303" pitchFamily="18" charset="0"/>
              </a:rPr>
              <a:t>No, vowel realization differs between L1 Dutch and L2 </a:t>
            </a:r>
            <a:r>
              <a:rPr lang="en-US" sz="3000" dirty="0" smtClean="0">
                <a:latin typeface="Baskerville Old Face" panose="02020602080505020303" pitchFamily="18" charset="0"/>
              </a:rPr>
              <a:t>English      </a:t>
            </a:r>
            <a:r>
              <a:rPr lang="en-US" sz="2000" dirty="0" smtClean="0">
                <a:latin typeface="Baskerville Old Face" panose="02020602080505020303" pitchFamily="18" charset="0"/>
              </a:rPr>
              <a:t>(</a:t>
            </a:r>
            <a:r>
              <a:rPr lang="en-US" sz="2000" dirty="0">
                <a:latin typeface="Baskerville Old Face" panose="02020602080505020303" pitchFamily="18" charset="0"/>
              </a:rPr>
              <a:t>De Boer &amp; Heeren, 2019)</a:t>
            </a: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r>
              <a:rPr lang="en-US" sz="3000" dirty="0">
                <a:latin typeface="Baskerville Old Face" panose="02020602080505020303" pitchFamily="18" charset="0"/>
              </a:rPr>
              <a:t>Follow-up question: </a:t>
            </a:r>
            <a:r>
              <a:rPr lang="en-US" sz="3000" b="1" dirty="0" smtClean="0">
                <a:latin typeface="Baskerville Old Face" panose="02020602080505020303" pitchFamily="18" charset="0"/>
              </a:rPr>
              <a:t>Are cross-linguistic results maintained when the position in the utterance is considered?</a:t>
            </a:r>
            <a:endParaRPr lang="en-US" sz="3000" b="1" dirty="0">
              <a:latin typeface="Baskerville Old Face" panose="02020602080505020303" pitchFamily="18" charset="0"/>
            </a:endParaRPr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A3A89920-29B7-499E-8259-227D01A7B886}"/>
              </a:ext>
            </a:extLst>
          </p:cNvPr>
          <p:cNvSpPr/>
          <p:nvPr/>
        </p:nvSpPr>
        <p:spPr>
          <a:xfrm>
            <a:off x="3775500" y="6989483"/>
            <a:ext cx="874800" cy="8763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29267CC1-68E7-45EE-837D-0332C4FD8716}"/>
              </a:ext>
            </a:extLst>
          </p:cNvPr>
          <p:cNvSpPr/>
          <p:nvPr/>
        </p:nvSpPr>
        <p:spPr>
          <a:xfrm>
            <a:off x="5925119" y="6989483"/>
            <a:ext cx="874800" cy="87630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Ovaal 21">
            <a:extLst>
              <a:ext uri="{FF2B5EF4-FFF2-40B4-BE49-F238E27FC236}">
                <a16:creationId xmlns:a16="http://schemas.microsoft.com/office/drawing/2014/main" id="{0452F4F3-9537-41DE-8794-78B27D512E4D}"/>
              </a:ext>
            </a:extLst>
          </p:cNvPr>
          <p:cNvSpPr/>
          <p:nvPr/>
        </p:nvSpPr>
        <p:spPr>
          <a:xfrm>
            <a:off x="8074738" y="6989483"/>
            <a:ext cx="874800" cy="876300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47A1E3E6-E24E-48DB-9833-291C7DB71FAE}"/>
              </a:ext>
            </a:extLst>
          </p:cNvPr>
          <p:cNvGrpSpPr/>
          <p:nvPr/>
        </p:nvGrpSpPr>
        <p:grpSpPr>
          <a:xfrm>
            <a:off x="10224357" y="6989483"/>
            <a:ext cx="874800" cy="876300"/>
            <a:chOff x="10224357" y="7369612"/>
            <a:chExt cx="874800" cy="876300"/>
          </a:xfrm>
        </p:grpSpPr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9B4EA6B4-8F15-4367-9CA9-738165B182FB}"/>
                </a:ext>
              </a:extLst>
            </p:cNvPr>
            <p:cNvSpPr/>
            <p:nvPr/>
          </p:nvSpPr>
          <p:spPr>
            <a:xfrm>
              <a:off x="10224357" y="7369612"/>
              <a:ext cx="874800" cy="876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Ovaal 2">
              <a:extLst>
                <a:ext uri="{FF2B5EF4-FFF2-40B4-BE49-F238E27FC236}">
                  <a16:creationId xmlns:a16="http://schemas.microsoft.com/office/drawing/2014/main" id="{61C2C19D-1D20-4113-82D7-BDD9E41710FE}"/>
                </a:ext>
              </a:extLst>
            </p:cNvPr>
            <p:cNvSpPr/>
            <p:nvPr/>
          </p:nvSpPr>
          <p:spPr>
            <a:xfrm>
              <a:off x="10481757" y="7627762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5" name="TextBox 18">
            <a:extLst>
              <a:ext uri="{FF2B5EF4-FFF2-40B4-BE49-F238E27FC236}">
                <a16:creationId xmlns:a16="http://schemas.microsoft.com/office/drawing/2014/main" id="{4F437E37-860B-4330-B47B-551AEFEDBD92}"/>
              </a:ext>
            </a:extLst>
          </p:cNvPr>
          <p:cNvSpPr txBox="1"/>
          <p:nvPr/>
        </p:nvSpPr>
        <p:spPr>
          <a:xfrm>
            <a:off x="33438122" y="17045330"/>
            <a:ext cx="2871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latin typeface="Franklin Gothic Book" panose="020B0503020102020204" pitchFamily="34" charset="0"/>
            </a:endParaRPr>
          </a:p>
          <a:p>
            <a:r>
              <a:rPr lang="en-US" sz="4000" b="1" dirty="0">
                <a:latin typeface="Franklin Gothic Book" panose="020B0503020102020204" pitchFamily="34" charset="0"/>
              </a:rPr>
              <a:t>References</a:t>
            </a:r>
            <a:endParaRPr lang="nl-NL" sz="4000" b="1" dirty="0">
              <a:latin typeface="Franklin Gothic Book" panose="020B0503020102020204" pitchFamily="34" charset="0"/>
            </a:endParaRP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280AA960-06B1-462A-9027-E7DA083AE028}"/>
              </a:ext>
            </a:extLst>
          </p:cNvPr>
          <p:cNvSpPr txBox="1"/>
          <p:nvPr/>
        </p:nvSpPr>
        <p:spPr>
          <a:xfrm>
            <a:off x="29444580" y="18195539"/>
            <a:ext cx="1103467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skerville Old Face" panose="02020602080505020303" pitchFamily="18" charset="0"/>
              </a:rPr>
              <a:t>Bates, D., </a:t>
            </a:r>
            <a:r>
              <a:rPr lang="en-US" sz="2000" dirty="0" err="1">
                <a:latin typeface="Baskerville Old Face" panose="02020602080505020303" pitchFamily="18" charset="0"/>
              </a:rPr>
              <a:t>Maechler</a:t>
            </a:r>
            <a:r>
              <a:rPr lang="en-US" sz="2000" dirty="0">
                <a:latin typeface="Baskerville Old Face" panose="02020602080505020303" pitchFamily="18" charset="0"/>
              </a:rPr>
              <a:t>, M., </a:t>
            </a:r>
            <a:r>
              <a:rPr lang="en-US" sz="2000" dirty="0" err="1">
                <a:latin typeface="Baskerville Old Face" panose="02020602080505020303" pitchFamily="18" charset="0"/>
              </a:rPr>
              <a:t>Bolker</a:t>
            </a:r>
            <a:r>
              <a:rPr lang="en-US" sz="2000" dirty="0">
                <a:latin typeface="Baskerville Old Face" panose="02020602080505020303" pitchFamily="18" charset="0"/>
              </a:rPr>
              <a:t>, B</a:t>
            </a:r>
            <a:r>
              <a:rPr lang="en-US" sz="2000" dirty="0" smtClean="0">
                <a:latin typeface="Baskerville Old Face" panose="02020602080505020303" pitchFamily="18" charset="0"/>
              </a:rPr>
              <a:t>., &amp; Walker</a:t>
            </a:r>
            <a:r>
              <a:rPr lang="en-US" sz="2000" dirty="0">
                <a:latin typeface="Baskerville Old Face" panose="02020602080505020303" pitchFamily="18" charset="0"/>
              </a:rPr>
              <a:t>, S. (2015). Fitting </a:t>
            </a:r>
            <a:r>
              <a:rPr lang="en-US" sz="2000" dirty="0" smtClean="0">
                <a:latin typeface="Baskerville Old Face" panose="02020602080505020303" pitchFamily="18" charset="0"/>
              </a:rPr>
              <a:t>linear mixed-effects models using </a:t>
            </a:r>
            <a:r>
              <a:rPr lang="en-US" sz="2000" dirty="0">
                <a:latin typeface="Baskerville Old Face" panose="02020602080505020303" pitchFamily="18" charset="0"/>
              </a:rPr>
              <a:t>lme4</a:t>
            </a:r>
            <a:r>
              <a:rPr lang="en-US" sz="2000" dirty="0" smtClean="0">
                <a:latin typeface="Baskerville Old Face" panose="02020602080505020303" pitchFamily="18" charset="0"/>
              </a:rPr>
              <a:t>. </a:t>
            </a:r>
            <a:r>
              <a:rPr lang="en-US" sz="2000" i="1" dirty="0" smtClean="0">
                <a:latin typeface="Baskerville Old Face" panose="02020602080505020303" pitchFamily="18" charset="0"/>
              </a:rPr>
              <a:t>Journal </a:t>
            </a:r>
            <a:r>
              <a:rPr lang="en-US" sz="2000" i="1" dirty="0">
                <a:latin typeface="Baskerville Old Face" panose="02020602080505020303" pitchFamily="18" charset="0"/>
              </a:rPr>
              <a:t>of Statistical Software, 67</a:t>
            </a:r>
            <a:r>
              <a:rPr lang="en-US" sz="2000" dirty="0">
                <a:latin typeface="Baskerville Old Face" panose="02020602080505020303" pitchFamily="18" charset="0"/>
              </a:rPr>
              <a:t>(1), 1-48</a:t>
            </a:r>
            <a:r>
              <a:rPr lang="en-US" sz="2000" dirty="0" smtClean="0">
                <a:latin typeface="Baskerville Old Face" panose="02020602080505020303" pitchFamily="18" charset="0"/>
              </a:rPr>
              <a:t>.</a:t>
            </a:r>
            <a:endParaRPr lang="en-US" sz="2000" dirty="0">
              <a:latin typeface="Baskerville Old Face" panose="02020602080505020303" pitchFamily="18" charset="0"/>
            </a:endParaRPr>
          </a:p>
          <a:p>
            <a:r>
              <a:rPr lang="en-US" sz="2000" dirty="0" err="1" smtClean="0">
                <a:latin typeface="Baskerville Old Face" panose="02020602080505020303" pitchFamily="18" charset="0"/>
              </a:rPr>
              <a:t>Boersma</a:t>
            </a:r>
            <a:r>
              <a:rPr lang="en-US" sz="2000" dirty="0">
                <a:latin typeface="Baskerville Old Face" panose="02020602080505020303" pitchFamily="18" charset="0"/>
              </a:rPr>
              <a:t>, P. </a:t>
            </a:r>
            <a:r>
              <a:rPr lang="en-US" sz="2000" dirty="0" smtClean="0">
                <a:latin typeface="Baskerville Old Face" panose="02020602080505020303" pitchFamily="18" charset="0"/>
              </a:rPr>
              <a:t>(2001). </a:t>
            </a:r>
            <a:r>
              <a:rPr lang="en-US" sz="2000" i="1" dirty="0" err="1">
                <a:latin typeface="Baskerville Old Face" panose="02020602080505020303" pitchFamily="18" charset="0"/>
              </a:rPr>
              <a:t>Praat</a:t>
            </a:r>
            <a:r>
              <a:rPr lang="en-US" sz="2000" i="1" dirty="0">
                <a:latin typeface="Baskerville Old Face" panose="02020602080505020303" pitchFamily="18" charset="0"/>
              </a:rPr>
              <a:t>: doing phonetics by computer</a:t>
            </a:r>
            <a:r>
              <a:rPr lang="en-US" sz="2000" dirty="0">
                <a:latin typeface="Baskerville Old Face" panose="02020602080505020303" pitchFamily="18" charset="0"/>
              </a:rPr>
              <a:t> [computer program]. Version 6.0.37, retrieved </a:t>
            </a:r>
            <a:r>
              <a:rPr lang="en-US" sz="2000" dirty="0" smtClean="0">
                <a:latin typeface="Baskerville Old Face" panose="02020602080505020303" pitchFamily="18" charset="0"/>
              </a:rPr>
              <a:t>from </a:t>
            </a:r>
            <a:r>
              <a:rPr lang="en-US" sz="2000" dirty="0">
                <a:latin typeface="Baskerville Old Face" panose="02020602080505020303" pitchFamily="18" charset="0"/>
                <a:hlinkClick r:id="rId8"/>
              </a:rPr>
              <a:t>http://www.praat.org</a:t>
            </a:r>
            <a:r>
              <a:rPr lang="en-US" sz="2000" dirty="0" smtClean="0">
                <a:latin typeface="Baskerville Old Face" panose="02020602080505020303" pitchFamily="18" charset="0"/>
                <a:hlinkClick r:id="rId8"/>
              </a:rPr>
              <a:t>/</a:t>
            </a:r>
            <a:r>
              <a:rPr lang="en-US" sz="2000" dirty="0" smtClean="0">
                <a:latin typeface="Baskerville Old Face" panose="02020602080505020303" pitchFamily="18" charset="0"/>
              </a:rPr>
              <a:t>  </a:t>
            </a:r>
            <a:endParaRPr lang="en-US" sz="2000" dirty="0">
              <a:latin typeface="Baskerville Old Face" panose="02020602080505020303" pitchFamily="18" charset="0"/>
            </a:endParaRPr>
          </a:p>
          <a:p>
            <a:r>
              <a:rPr lang="en-US" sz="2000" dirty="0" smtClean="0">
                <a:latin typeface="Baskerville Old Face" panose="02020602080505020303" pitchFamily="18" charset="0"/>
              </a:rPr>
              <a:t>Braun</a:t>
            </a:r>
            <a:r>
              <a:rPr lang="en-US" sz="2000" dirty="0">
                <a:latin typeface="Baskerville Old Face" panose="02020602080505020303" pitchFamily="18" charset="0"/>
              </a:rPr>
              <a:t>, A., Rosin, A. (2015). On the speaker-specificity of hesitation markers. </a:t>
            </a:r>
            <a:r>
              <a:rPr lang="en-US" sz="2000" i="1" dirty="0" err="1">
                <a:latin typeface="Baskerville Old Face" panose="02020602080505020303" pitchFamily="18" charset="0"/>
              </a:rPr>
              <a:t>ICPhS</a:t>
            </a:r>
            <a:r>
              <a:rPr lang="en-US" sz="2000" dirty="0">
                <a:latin typeface="Baskerville Old Face" panose="02020602080505020303" pitchFamily="18" charset="0"/>
              </a:rPr>
              <a:t>, 731−736</a:t>
            </a:r>
            <a:r>
              <a:rPr lang="en-US" sz="2000" dirty="0" smtClean="0">
                <a:latin typeface="Baskerville Old Face" panose="02020602080505020303" pitchFamily="18" charset="0"/>
              </a:rPr>
              <a:t>.</a:t>
            </a:r>
          </a:p>
          <a:p>
            <a:r>
              <a:rPr lang="en-US" sz="2000" dirty="0">
                <a:latin typeface="Baskerville Old Face" panose="02020602080505020303" pitchFamily="18" charset="0"/>
              </a:rPr>
              <a:t>Clark, </a:t>
            </a:r>
            <a:r>
              <a:rPr lang="en-US" sz="2000" dirty="0" smtClean="0">
                <a:latin typeface="Baskerville Old Face" panose="02020602080505020303" pitchFamily="18" charset="0"/>
              </a:rPr>
              <a:t>H.H</a:t>
            </a:r>
            <a:r>
              <a:rPr lang="en-US" sz="2000" dirty="0">
                <a:latin typeface="Baskerville Old Face" panose="02020602080505020303" pitchFamily="18" charset="0"/>
              </a:rPr>
              <a:t>., &amp; Fox Tree, </a:t>
            </a:r>
            <a:r>
              <a:rPr lang="en-US" sz="2000" dirty="0" smtClean="0">
                <a:latin typeface="Baskerville Old Face" panose="02020602080505020303" pitchFamily="18" charset="0"/>
              </a:rPr>
              <a:t>J.E</a:t>
            </a:r>
            <a:r>
              <a:rPr lang="en-US" sz="2000" dirty="0">
                <a:latin typeface="Baskerville Old Face" panose="02020602080505020303" pitchFamily="18" charset="0"/>
              </a:rPr>
              <a:t>. (2002). Using uh and um in spontaneous speaking. </a:t>
            </a:r>
            <a:r>
              <a:rPr lang="en-US" sz="2000" i="1" dirty="0">
                <a:latin typeface="Baskerville Old Face" panose="02020602080505020303" pitchFamily="18" charset="0"/>
              </a:rPr>
              <a:t>Cognition, 84</a:t>
            </a:r>
            <a:r>
              <a:rPr lang="en-US" sz="2000" dirty="0">
                <a:latin typeface="Baskerville Old Face" panose="02020602080505020303" pitchFamily="18" charset="0"/>
              </a:rPr>
              <a:t>(1), 73-111.</a:t>
            </a:r>
          </a:p>
          <a:p>
            <a:r>
              <a:rPr lang="en-US" sz="2000" dirty="0" smtClean="0">
                <a:latin typeface="Baskerville Old Face" panose="02020602080505020303" pitchFamily="18" charset="0"/>
              </a:rPr>
              <a:t>De </a:t>
            </a:r>
            <a:r>
              <a:rPr lang="en-US" sz="2000" dirty="0">
                <a:latin typeface="Baskerville Old Face" panose="02020602080505020303" pitchFamily="18" charset="0"/>
              </a:rPr>
              <a:t>Boer, M.M., &amp; Heeren, W.F.L. (2019). The speaker-specificity of filled pauses: A cross-linguistic study. </a:t>
            </a:r>
            <a:r>
              <a:rPr lang="en-US" sz="2000" i="1" dirty="0" err="1">
                <a:latin typeface="Baskerville Old Face" panose="02020602080505020303" pitchFamily="18" charset="0"/>
              </a:rPr>
              <a:t>ICPhS</a:t>
            </a:r>
            <a:r>
              <a:rPr lang="en-US" sz="2000" dirty="0">
                <a:latin typeface="Baskerville Old Face" panose="02020602080505020303" pitchFamily="18" charset="0"/>
              </a:rPr>
              <a:t>, 607-611</a:t>
            </a:r>
            <a:r>
              <a:rPr lang="en-US" sz="2000" dirty="0" smtClean="0">
                <a:latin typeface="Baskerville Old Face" panose="02020602080505020303" pitchFamily="18" charset="0"/>
              </a:rPr>
              <a:t>.</a:t>
            </a:r>
          </a:p>
          <a:p>
            <a:r>
              <a:rPr lang="en-US" sz="2000" dirty="0">
                <a:latin typeface="Baskerville Old Face" panose="02020602080505020303" pitchFamily="18" charset="0"/>
              </a:rPr>
              <a:t>De Jong, </a:t>
            </a:r>
            <a:r>
              <a:rPr lang="en-US" sz="2000" dirty="0" smtClean="0">
                <a:latin typeface="Baskerville Old Face" panose="02020602080505020303" pitchFamily="18" charset="0"/>
              </a:rPr>
              <a:t>N.H</a:t>
            </a:r>
            <a:r>
              <a:rPr lang="en-US" sz="2000" dirty="0">
                <a:latin typeface="Baskerville Old Face" panose="02020602080505020303" pitchFamily="18" charset="0"/>
              </a:rPr>
              <a:t>. (2016). Predicting pauses in L1 and L2 speech: The effects of utterance boundaries and word frequency. </a:t>
            </a:r>
            <a:r>
              <a:rPr lang="en-US" sz="2000" i="1" dirty="0">
                <a:latin typeface="Baskerville Old Face" panose="02020602080505020303" pitchFamily="18" charset="0"/>
              </a:rPr>
              <a:t>International Review of Applied Linguistics in Language Teaching, 54</a:t>
            </a:r>
            <a:r>
              <a:rPr lang="en-US" sz="2000" dirty="0">
                <a:latin typeface="Baskerville Old Face" panose="02020602080505020303" pitchFamily="18" charset="0"/>
              </a:rPr>
              <a:t>(2), 113-132</a:t>
            </a:r>
            <a:r>
              <a:rPr lang="en-US" sz="2000" dirty="0" smtClean="0">
                <a:latin typeface="Baskerville Old Face" panose="02020602080505020303" pitchFamily="18" charset="0"/>
              </a:rPr>
              <a:t>.</a:t>
            </a:r>
          </a:p>
          <a:p>
            <a:r>
              <a:rPr lang="en-US" sz="2000" dirty="0" smtClean="0">
                <a:latin typeface="Baskerville Old Face" panose="02020602080505020303" pitchFamily="18" charset="0"/>
              </a:rPr>
              <a:t>Hughes, V., Wood, S., &amp; Foulkes, P. (2016). Strength of forensic voice comparison evidence from the acoustics of filled pauses. </a:t>
            </a:r>
            <a:r>
              <a:rPr lang="en-US" sz="2000" i="1" dirty="0" smtClean="0">
                <a:latin typeface="Baskerville Old Face" panose="02020602080505020303" pitchFamily="18" charset="0"/>
              </a:rPr>
              <a:t>Journal of Speech, Language and the Law, 23</a:t>
            </a:r>
            <a:r>
              <a:rPr lang="en-US" sz="2000" dirty="0" smtClean="0">
                <a:latin typeface="Baskerville Old Face" panose="02020602080505020303" pitchFamily="18" charset="0"/>
              </a:rPr>
              <a:t>(1), 99-132.</a:t>
            </a:r>
          </a:p>
          <a:p>
            <a:r>
              <a:rPr lang="en-US" sz="2000" dirty="0" smtClean="0">
                <a:latin typeface="Baskerville Old Face" panose="02020602080505020303" pitchFamily="18" charset="0"/>
              </a:rPr>
              <a:t>Orr</a:t>
            </a:r>
            <a:r>
              <a:rPr lang="en-US" sz="2000" dirty="0">
                <a:latin typeface="Baskerville Old Face" panose="02020602080505020303" pitchFamily="18" charset="0"/>
              </a:rPr>
              <a:t>, R., &amp; </a:t>
            </a:r>
            <a:r>
              <a:rPr lang="en-US" sz="2000" dirty="0" err="1">
                <a:latin typeface="Baskerville Old Face" panose="02020602080505020303" pitchFamily="18" charset="0"/>
              </a:rPr>
              <a:t>Quené</a:t>
            </a:r>
            <a:r>
              <a:rPr lang="en-US" sz="2000" dirty="0">
                <a:latin typeface="Baskerville Old Face" panose="02020602080505020303" pitchFamily="18" charset="0"/>
              </a:rPr>
              <a:t>, H. (2017). D-LUCEA: Curation of the UCU Accent Project data. </a:t>
            </a:r>
            <a:r>
              <a:rPr lang="en-US" sz="2000" i="1" dirty="0">
                <a:latin typeface="Baskerville Old Face" panose="02020602080505020303" pitchFamily="18" charset="0"/>
              </a:rPr>
              <a:t>CLARIN in the Low Countries</a:t>
            </a:r>
            <a:r>
              <a:rPr lang="en-US" sz="2000" dirty="0">
                <a:latin typeface="Baskerville Old Face" panose="02020602080505020303" pitchFamily="18" charset="0"/>
              </a:rPr>
              <a:t>, 177-190.</a:t>
            </a:r>
          </a:p>
          <a:p>
            <a:r>
              <a:rPr lang="en-US" sz="2000" dirty="0">
                <a:latin typeface="Baskerville Old Face" panose="02020602080505020303" pitchFamily="18" charset="0"/>
              </a:rPr>
              <a:t>R Core Team (</a:t>
            </a:r>
            <a:r>
              <a:rPr lang="en-US" sz="2000" dirty="0" smtClean="0">
                <a:latin typeface="Baskerville Old Face" panose="02020602080505020303" pitchFamily="18" charset="0"/>
              </a:rPr>
              <a:t>2017). </a:t>
            </a:r>
            <a:r>
              <a:rPr lang="en-US" sz="2000" i="1" dirty="0">
                <a:latin typeface="Baskerville Old Face" panose="02020602080505020303" pitchFamily="18" charset="0"/>
              </a:rPr>
              <a:t>R: A language and environment for statistical computing</a:t>
            </a:r>
            <a:r>
              <a:rPr lang="en-US" sz="2000" dirty="0">
                <a:latin typeface="Baskerville Old Face" panose="02020602080505020303" pitchFamily="18" charset="0"/>
              </a:rPr>
              <a:t>. R Foundation for Statistical</a:t>
            </a:r>
          </a:p>
          <a:p>
            <a:r>
              <a:rPr lang="en-US" sz="2000" dirty="0">
                <a:latin typeface="Baskerville Old Face" panose="02020602080505020303" pitchFamily="18" charset="0"/>
              </a:rPr>
              <a:t>Computing, </a:t>
            </a:r>
            <a:r>
              <a:rPr lang="en-US" sz="2000" dirty="0" smtClean="0">
                <a:latin typeface="Baskerville Old Face" panose="02020602080505020303" pitchFamily="18" charset="0"/>
              </a:rPr>
              <a:t>Vienna, Austria</a:t>
            </a:r>
            <a:r>
              <a:rPr lang="en-US" sz="2000" dirty="0" smtClean="0">
                <a:latin typeface="Baskerville Old Face" panose="02020602080505020303" pitchFamily="18" charset="0"/>
              </a:rPr>
              <a:t>. Retrieved from </a:t>
            </a:r>
            <a:r>
              <a:rPr lang="en-US" sz="2000" dirty="0" smtClean="0">
                <a:latin typeface="Baskerville Old Face" panose="02020602080505020303" pitchFamily="18" charset="0"/>
                <a:hlinkClick r:id="rId9"/>
              </a:rPr>
              <a:t>http</a:t>
            </a:r>
            <a:r>
              <a:rPr lang="en-US" sz="2000" dirty="0">
                <a:latin typeface="Baskerville Old Face" panose="02020602080505020303" pitchFamily="18" charset="0"/>
                <a:hlinkClick r:id="rId9"/>
              </a:rPr>
              <a:t>://www.R-project.org</a:t>
            </a:r>
            <a:r>
              <a:rPr lang="en-US" sz="2000" dirty="0" smtClean="0">
                <a:latin typeface="Baskerville Old Face" panose="02020602080505020303" pitchFamily="18" charset="0"/>
                <a:hlinkClick r:id="rId9"/>
              </a:rPr>
              <a:t>/</a:t>
            </a:r>
            <a:r>
              <a:rPr lang="en-US" sz="2000" dirty="0" smtClean="0">
                <a:latin typeface="Baskerville Old Face" panose="02020602080505020303" pitchFamily="18" charset="0"/>
              </a:rPr>
              <a:t> </a:t>
            </a:r>
            <a:endParaRPr lang="en-US" sz="2000" dirty="0">
              <a:latin typeface="Baskerville Old Face" panose="02020602080505020303" pitchFamily="18" charset="0"/>
            </a:endParaRPr>
          </a:p>
          <a:p>
            <a:r>
              <a:rPr lang="en-US" sz="2000" dirty="0" smtClean="0">
                <a:latin typeface="Baskerville Old Face" panose="02020602080505020303" pitchFamily="18" charset="0"/>
              </a:rPr>
              <a:t>Rose</a:t>
            </a:r>
            <a:r>
              <a:rPr lang="en-US" sz="2000" dirty="0">
                <a:latin typeface="Baskerville Old Face" panose="02020602080505020303" pitchFamily="18" charset="0"/>
              </a:rPr>
              <a:t>, R.L. (2013). Crosslinguistic corpus of hesitation phenomena: A corpus for investigating first and second language speech performance. </a:t>
            </a:r>
            <a:r>
              <a:rPr lang="en-US" sz="2000" i="1" dirty="0" err="1">
                <a:latin typeface="Baskerville Old Face" panose="02020602080505020303" pitchFamily="18" charset="0"/>
              </a:rPr>
              <a:t>Interspeech</a:t>
            </a:r>
            <a:r>
              <a:rPr lang="en-US" sz="2000" i="1" dirty="0">
                <a:latin typeface="Baskerville Old Face" panose="02020602080505020303" pitchFamily="18" charset="0"/>
              </a:rPr>
              <a:t>, </a:t>
            </a:r>
            <a:r>
              <a:rPr lang="en-US" sz="2000" dirty="0">
                <a:latin typeface="Baskerville Old Face" panose="02020602080505020303" pitchFamily="18" charset="0"/>
              </a:rPr>
              <a:t>992-996. </a:t>
            </a:r>
            <a:endParaRPr lang="en-US" sz="2000" dirty="0" smtClean="0">
              <a:latin typeface="Baskerville Old Face" panose="02020602080505020303" pitchFamily="18" charset="0"/>
            </a:endParaRPr>
          </a:p>
          <a:p>
            <a:r>
              <a:rPr lang="en-US" sz="2000" dirty="0" err="1">
                <a:latin typeface="Baskerville Old Face" panose="02020602080505020303" pitchFamily="18" charset="0"/>
              </a:rPr>
              <a:t>Swerts</a:t>
            </a:r>
            <a:r>
              <a:rPr lang="en-US" sz="2000" dirty="0">
                <a:latin typeface="Baskerville Old Face" panose="02020602080505020303" pitchFamily="18" charset="0"/>
              </a:rPr>
              <a:t>, M. (1998). Filled pauses as markers of discourse structure. </a:t>
            </a:r>
            <a:r>
              <a:rPr lang="en-US" sz="2000" i="1" dirty="0">
                <a:latin typeface="Baskerville Old Face" panose="02020602080505020303" pitchFamily="18" charset="0"/>
              </a:rPr>
              <a:t>Journal of </a:t>
            </a:r>
            <a:r>
              <a:rPr lang="en-US" sz="2000" i="1" dirty="0" smtClean="0">
                <a:latin typeface="Baskerville Old Face" panose="02020602080505020303" pitchFamily="18" charset="0"/>
              </a:rPr>
              <a:t>Pragmatics</a:t>
            </a:r>
            <a:r>
              <a:rPr lang="en-US" sz="2000" i="1" dirty="0">
                <a:latin typeface="Baskerville Old Face" panose="02020602080505020303" pitchFamily="18" charset="0"/>
              </a:rPr>
              <a:t>, 30</a:t>
            </a:r>
            <a:r>
              <a:rPr lang="en-US" sz="2000" dirty="0">
                <a:latin typeface="Baskerville Old Face" panose="02020602080505020303" pitchFamily="18" charset="0"/>
              </a:rPr>
              <a:t>(4), 485-496.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DEDB694-0E82-4C46-B9B9-DC048301AE94}"/>
              </a:ext>
            </a:extLst>
          </p:cNvPr>
          <p:cNvSpPr txBox="1"/>
          <p:nvPr/>
        </p:nvSpPr>
        <p:spPr>
          <a:xfrm>
            <a:off x="10344706" y="9238786"/>
            <a:ext cx="43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dirty="0"/>
              <a:t>}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174A436-645A-4EE8-A746-835FF3089B9E}"/>
              </a:ext>
            </a:extLst>
          </p:cNvPr>
          <p:cNvSpPr txBox="1"/>
          <p:nvPr/>
        </p:nvSpPr>
        <p:spPr>
          <a:xfrm>
            <a:off x="11099157" y="9340303"/>
            <a:ext cx="1526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000" i="1" dirty="0">
                <a:latin typeface="Baskerville Old Face" panose="02020602080505020303" pitchFamily="18" charset="0"/>
              </a:rPr>
              <a:t>speaker-</a:t>
            </a:r>
          </a:p>
          <a:p>
            <a:pPr algn="ctr"/>
            <a:r>
              <a:rPr lang="nl-NL" sz="3000" i="1" dirty="0" err="1">
                <a:latin typeface="Baskerville Old Face" panose="02020602080505020303" pitchFamily="18" charset="0"/>
              </a:rPr>
              <a:t>specific</a:t>
            </a:r>
            <a:endParaRPr lang="nl-NL" sz="3000" i="1" dirty="0">
              <a:latin typeface="Baskerville Old Face" panose="02020602080505020303" pitchFamily="18" charset="0"/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119D8259-31E9-4B47-981F-092C066D452C}"/>
              </a:ext>
            </a:extLst>
          </p:cNvPr>
          <p:cNvSpPr txBox="1"/>
          <p:nvPr/>
        </p:nvSpPr>
        <p:spPr>
          <a:xfrm>
            <a:off x="2195908" y="11816441"/>
            <a:ext cx="2806227" cy="954107"/>
          </a:xfrm>
          <a:prstGeom prst="rect">
            <a:avLst/>
          </a:prstGeom>
          <a:noFill/>
          <a:ln>
            <a:solidFill>
              <a:srgbClr val="9DC3E6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800" dirty="0" err="1">
                <a:latin typeface="Baskerville Old Face" panose="02020602080505020303" pitchFamily="18" charset="0"/>
              </a:rPr>
              <a:t>raised</a:t>
            </a:r>
            <a:r>
              <a:rPr lang="nl-NL" sz="2800" dirty="0">
                <a:latin typeface="Baskerville Old Face" panose="02020602080505020303" pitchFamily="18" charset="0"/>
              </a:rPr>
              <a:t> F0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800" dirty="0" err="1">
                <a:latin typeface="Baskerville Old Face" panose="02020602080505020303" pitchFamily="18" charset="0"/>
              </a:rPr>
              <a:t>longer</a:t>
            </a:r>
            <a:r>
              <a:rPr lang="nl-NL" sz="2800" dirty="0">
                <a:latin typeface="Baskerville Old Face" panose="02020602080505020303" pitchFamily="18" charset="0"/>
              </a:rPr>
              <a:t> </a:t>
            </a:r>
            <a:r>
              <a:rPr lang="nl-NL" sz="2800" dirty="0" err="1">
                <a:latin typeface="Baskerville Old Face" panose="02020602080505020303" pitchFamily="18" charset="0"/>
              </a:rPr>
              <a:t>duration</a:t>
            </a:r>
            <a:endParaRPr lang="nl-NL" sz="2800" dirty="0">
              <a:latin typeface="Baskerville Old Face" panose="02020602080505020303" pitchFamily="18" charset="0"/>
            </a:endParaRP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20ECE8DD-2BF4-4291-BE7A-1043B39F8174}"/>
              </a:ext>
            </a:extLst>
          </p:cNvPr>
          <p:cNvSpPr txBox="1"/>
          <p:nvPr/>
        </p:nvSpPr>
        <p:spPr>
          <a:xfrm>
            <a:off x="9097442" y="11500486"/>
            <a:ext cx="4599508" cy="1384995"/>
          </a:xfrm>
          <a:prstGeom prst="rect">
            <a:avLst/>
          </a:prstGeom>
          <a:noFill/>
          <a:ln>
            <a:solidFill>
              <a:srgbClr val="9DC3E6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800" dirty="0">
                <a:latin typeface="Baskerville Old Face" panose="02020602080505020303" pitchFamily="18" charset="0"/>
              </a:rPr>
              <a:t>more common in L2 speech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800" dirty="0" err="1">
                <a:latin typeface="Baskerville Old Face" panose="02020602080505020303" pitchFamily="18" charset="0"/>
              </a:rPr>
              <a:t>lowered</a:t>
            </a:r>
            <a:r>
              <a:rPr lang="nl-NL" sz="2800" dirty="0">
                <a:latin typeface="Baskerville Old Face" panose="02020602080505020303" pitchFamily="18" charset="0"/>
              </a:rPr>
              <a:t> F0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800" dirty="0" err="1" smtClean="0">
                <a:latin typeface="Baskerville Old Face" panose="02020602080505020303" pitchFamily="18" charset="0"/>
              </a:rPr>
              <a:t>shorter</a:t>
            </a:r>
            <a:r>
              <a:rPr lang="nl-NL" sz="2800" dirty="0" smtClean="0">
                <a:latin typeface="Baskerville Old Face" panose="02020602080505020303" pitchFamily="18" charset="0"/>
              </a:rPr>
              <a:t> </a:t>
            </a:r>
            <a:r>
              <a:rPr lang="nl-NL" sz="2800" dirty="0" err="1" smtClean="0">
                <a:latin typeface="Baskerville Old Face" panose="02020602080505020303" pitchFamily="18" charset="0"/>
              </a:rPr>
              <a:t>duration</a:t>
            </a:r>
            <a:endParaRPr lang="nl-NL" sz="2800" dirty="0">
              <a:latin typeface="Baskerville Old Face" panose="02020602080505020303" pitchFamily="18" charset="0"/>
            </a:endParaRP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AE0DF274-7E34-4D20-BFB5-549D9672B65C}"/>
              </a:ext>
            </a:extLst>
          </p:cNvPr>
          <p:cNvSpPr txBox="1"/>
          <p:nvPr/>
        </p:nvSpPr>
        <p:spPr>
          <a:xfrm>
            <a:off x="18638183" y="4297241"/>
            <a:ext cx="55273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latin typeface="Franklin Gothic Book" panose="020B0503020102020204" pitchFamily="34" charset="0"/>
            </a:endParaRPr>
          </a:p>
          <a:p>
            <a:r>
              <a:rPr lang="en-US" sz="4400" b="1" dirty="0">
                <a:latin typeface="Franklin Gothic Book" panose="020B0503020102020204" pitchFamily="34" charset="0"/>
              </a:rPr>
              <a:t>Materials &amp; Methods</a:t>
            </a:r>
            <a:endParaRPr lang="nl-NL" sz="4400" b="1" dirty="0">
              <a:latin typeface="Franklin Gothic Book" panose="020B0503020102020204" pitchFamily="34" charset="0"/>
            </a:endParaRPr>
          </a:p>
        </p:txBody>
      </p:sp>
      <p:sp>
        <p:nvSpPr>
          <p:cNvPr id="40" name="TextBox 19">
            <a:extLst>
              <a:ext uri="{FF2B5EF4-FFF2-40B4-BE49-F238E27FC236}">
                <a16:creationId xmlns:a16="http://schemas.microsoft.com/office/drawing/2014/main" id="{FB5ED9EB-543A-41FB-A287-F697BBF70D10}"/>
              </a:ext>
            </a:extLst>
          </p:cNvPr>
          <p:cNvSpPr txBox="1"/>
          <p:nvPr/>
        </p:nvSpPr>
        <p:spPr>
          <a:xfrm>
            <a:off x="29444581" y="5390300"/>
            <a:ext cx="10858500" cy="11126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Baskerville Old Face" panose="02020602080505020303" pitchFamily="18" charset="0"/>
              </a:rPr>
              <a:t>Linear Mixed-Effects Models </a:t>
            </a:r>
            <a:r>
              <a:rPr lang="en-US" sz="2000" b="1" dirty="0" smtClean="0">
                <a:latin typeface="Baskerville Old Face" panose="02020602080505020303" pitchFamily="18" charset="0"/>
              </a:rPr>
              <a:t>(Bates et al., 2015; R Core Team, 2017)</a:t>
            </a:r>
          </a:p>
          <a:p>
            <a:endParaRPr lang="en-US" sz="2000" b="1" dirty="0">
              <a:latin typeface="Baskerville Old Face" panose="02020602080505020303" pitchFamily="18" charset="0"/>
            </a:endParaRPr>
          </a:p>
          <a:p>
            <a:endParaRPr lang="en-US" sz="2000" b="1" dirty="0" smtClean="0">
              <a:latin typeface="Baskerville Old Face" panose="02020602080505020303" pitchFamily="18" charset="0"/>
            </a:endParaRPr>
          </a:p>
          <a:p>
            <a:endParaRPr lang="en-US" sz="2800" dirty="0" smtClean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2800" dirty="0" smtClean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2800" dirty="0" smtClean="0">
              <a:latin typeface="Baskerville Old Face" panose="02020602080505020303" pitchFamily="18" charset="0"/>
            </a:endParaRPr>
          </a:p>
          <a:p>
            <a:endParaRPr lang="en-US" sz="700" dirty="0">
              <a:latin typeface="Baskerville Old Face" panose="02020602080505020303" pitchFamily="18" charset="0"/>
            </a:endParaRPr>
          </a:p>
          <a:p>
            <a:r>
              <a:rPr lang="en-US" sz="2600" dirty="0" smtClean="0">
                <a:latin typeface="Baskerville Old Face" panose="02020602080505020303" pitchFamily="18" charset="0"/>
              </a:rPr>
              <a:t>Reference = Dutch, single</a:t>
            </a:r>
          </a:p>
          <a:p>
            <a:endParaRPr lang="en-US" sz="2800" dirty="0" smtClean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000" dirty="0">
              <a:latin typeface="Baskerville Old Face" panose="02020602080505020303" pitchFamily="18" charset="0"/>
            </a:endParaRPr>
          </a:p>
          <a:p>
            <a:r>
              <a:rPr lang="en-US" sz="2600" dirty="0" smtClean="0">
                <a:latin typeface="Baskerville Old Face" panose="02020602080505020303" pitchFamily="18" charset="0"/>
              </a:rPr>
              <a:t>Reference </a:t>
            </a:r>
            <a:r>
              <a:rPr lang="en-US" sz="2600" dirty="0">
                <a:latin typeface="Baskerville Old Face" panose="02020602080505020303" pitchFamily="18" charset="0"/>
              </a:rPr>
              <a:t>= Dutch, </a:t>
            </a:r>
            <a:r>
              <a:rPr lang="en-US" sz="2600" dirty="0" smtClean="0">
                <a:latin typeface="Baskerville Old Face" panose="02020602080505020303" pitchFamily="18" charset="0"/>
              </a:rPr>
              <a:t>start</a:t>
            </a:r>
          </a:p>
          <a:p>
            <a:endParaRPr lang="en-US" sz="900" dirty="0">
              <a:latin typeface="Baskerville Old Face" panose="02020602080505020303" pitchFamily="18" charset="0"/>
            </a:endParaRPr>
          </a:p>
          <a:p>
            <a:r>
              <a:rPr lang="en-US" sz="3000" dirty="0" smtClean="0">
                <a:latin typeface="Baskerville Old Face" panose="02020602080505020303" pitchFamily="18" charset="0"/>
              </a:rPr>
              <a:t>N.B. Empty cells indicate that there is no significant difference when compared to the intercept.</a:t>
            </a:r>
            <a:endParaRPr lang="en-US" sz="3000" dirty="0">
              <a:latin typeface="Baskerville Old Face" panose="02020602080505020303" pitchFamily="18" charset="0"/>
            </a:endParaRPr>
          </a:p>
        </p:txBody>
      </p:sp>
      <p:sp>
        <p:nvSpPr>
          <p:cNvPr id="58" name="TextBox 19">
            <a:extLst>
              <a:ext uri="{FF2B5EF4-FFF2-40B4-BE49-F238E27FC236}">
                <a16:creationId xmlns:a16="http://schemas.microsoft.com/office/drawing/2014/main" id="{FB5ED9EB-543A-41FB-A287-F697BBF70D10}"/>
              </a:ext>
            </a:extLst>
          </p:cNvPr>
          <p:cNvSpPr txBox="1"/>
          <p:nvPr/>
        </p:nvSpPr>
        <p:spPr>
          <a:xfrm>
            <a:off x="15972631" y="5447450"/>
            <a:ext cx="10858500" cy="9725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Baskerville Old Face" panose="02020602080505020303" pitchFamily="18" charset="0"/>
              </a:rPr>
              <a:t>Speakers</a:t>
            </a:r>
            <a:r>
              <a:rPr lang="en-US" sz="3000" dirty="0">
                <a:latin typeface="Baskerville Old Face" panose="02020602080505020303" pitchFamily="18" charset="0"/>
              </a:rPr>
              <a:t> (N = 59)</a:t>
            </a: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1400" dirty="0">
              <a:latin typeface="Baskerville Old Face" panose="02020602080505020303" pitchFamily="18" charset="0"/>
            </a:endParaRPr>
          </a:p>
          <a:p>
            <a:r>
              <a:rPr lang="en-US" sz="3000" b="1" dirty="0">
                <a:latin typeface="Baskerville Old Face" panose="02020602080505020303" pitchFamily="18" charset="0"/>
              </a:rPr>
              <a:t>Recordings</a:t>
            </a:r>
            <a:endParaRPr lang="en-US" sz="3000" dirty="0"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Baskerville Old Face" panose="02020602080505020303" pitchFamily="18" charset="0"/>
              </a:rPr>
              <a:t>Database of the Longitudinal Utrecht Collection of English Accents </a:t>
            </a:r>
          </a:p>
          <a:p>
            <a:r>
              <a:rPr lang="en-US" sz="3000" dirty="0">
                <a:latin typeface="Baskerville Old Face" panose="02020602080505020303" pitchFamily="18" charset="0"/>
              </a:rPr>
              <a:t>	(D-LUCEA; Orr and </a:t>
            </a:r>
            <a:r>
              <a:rPr lang="en-US" sz="3000" dirty="0" err="1">
                <a:latin typeface="Baskerville Old Face" panose="02020602080505020303" pitchFamily="18" charset="0"/>
              </a:rPr>
              <a:t>Quené</a:t>
            </a:r>
            <a:r>
              <a:rPr lang="en-US" sz="3000" dirty="0">
                <a:latin typeface="Baskerville Old Face" panose="02020602080505020303" pitchFamily="18" charset="0"/>
              </a:rPr>
              <a:t>, 2017)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Baskerville Old Face" panose="02020602080505020303" pitchFamily="18" charset="0"/>
              </a:rPr>
              <a:t>Semi-spontaneous </a:t>
            </a:r>
            <a:r>
              <a:rPr lang="en-US" sz="3000" dirty="0">
                <a:latin typeface="Baskerville Old Face" panose="02020602080505020303" pitchFamily="18" charset="0"/>
              </a:rPr>
              <a:t>informal monologues: 2 </a:t>
            </a:r>
            <a:r>
              <a:rPr lang="en-US" sz="3000" dirty="0" smtClean="0">
                <a:latin typeface="Baskerville Old Face" panose="02020602080505020303" pitchFamily="18" charset="0"/>
              </a:rPr>
              <a:t>minutes per language</a:t>
            </a:r>
            <a:endParaRPr lang="en-US" sz="3000" dirty="0"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Baskerville Old Face" panose="02020602080505020303" pitchFamily="18" charset="0"/>
              </a:rPr>
              <a:t>Close-talking microphone (headset)</a:t>
            </a:r>
          </a:p>
          <a:p>
            <a:endParaRPr lang="en-US" sz="2000" dirty="0">
              <a:latin typeface="Baskerville Old Face" panose="02020602080505020303" pitchFamily="18" charset="0"/>
            </a:endParaRPr>
          </a:p>
          <a:p>
            <a:r>
              <a:rPr lang="en-US" sz="3000" b="1" dirty="0">
                <a:latin typeface="Baskerville Old Face" panose="02020602080505020303" pitchFamily="18" charset="0"/>
              </a:rPr>
              <a:t>Segmentation and Measurements</a:t>
            </a:r>
            <a:endParaRPr lang="en-US" sz="3000" dirty="0">
              <a:latin typeface="Baskerville Old Face" panose="02020602080505020303" pitchFamily="18" charset="0"/>
            </a:endParaRPr>
          </a:p>
          <a:p>
            <a:r>
              <a:rPr lang="en-US" sz="3000" dirty="0">
                <a:latin typeface="Baskerville Old Face" panose="02020602080505020303" pitchFamily="18" charset="0"/>
              </a:rPr>
              <a:t>Language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latin typeface="Baskerville Old Face" panose="02020602080505020303" pitchFamily="18" charset="0"/>
              </a:rPr>
              <a:t>Dutch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latin typeface="Baskerville Old Face" panose="02020602080505020303" pitchFamily="18" charset="0"/>
              </a:rPr>
              <a:t>English</a:t>
            </a:r>
          </a:p>
          <a:p>
            <a:endParaRPr lang="en-US" sz="3000" dirty="0">
              <a:latin typeface="Baskerville Old Face" panose="02020602080505020303" pitchFamily="18" charset="0"/>
            </a:endParaRPr>
          </a:p>
          <a:p>
            <a:r>
              <a:rPr lang="en-US" sz="3000" dirty="0">
                <a:latin typeface="Baskerville Old Face" panose="02020602080505020303" pitchFamily="18" charset="0"/>
              </a:rPr>
              <a:t>Position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latin typeface="Baskerville Old Face" panose="02020602080505020303" pitchFamily="18" charset="0"/>
              </a:rPr>
              <a:t>start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latin typeface="Baskerville Old Face" panose="02020602080505020303" pitchFamily="18" charset="0"/>
              </a:rPr>
              <a:t>mid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latin typeface="Baskerville Old Face" panose="02020602080505020303" pitchFamily="18" charset="0"/>
              </a:rPr>
              <a:t>end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latin typeface="Baskerville Old Face" panose="02020602080505020303" pitchFamily="18" charset="0"/>
              </a:rPr>
              <a:t>single</a:t>
            </a:r>
          </a:p>
        </p:txBody>
      </p:sp>
      <p:grpSp>
        <p:nvGrpSpPr>
          <p:cNvPr id="54" name="Groep 53">
            <a:extLst>
              <a:ext uri="{FF2B5EF4-FFF2-40B4-BE49-F238E27FC236}">
                <a16:creationId xmlns:a16="http://schemas.microsoft.com/office/drawing/2014/main" id="{BA8F7679-3156-4B53-AC7B-3FF6157FBECE}"/>
              </a:ext>
            </a:extLst>
          </p:cNvPr>
          <p:cNvGrpSpPr/>
          <p:nvPr/>
        </p:nvGrpSpPr>
        <p:grpSpPr>
          <a:xfrm>
            <a:off x="16659875" y="5686567"/>
            <a:ext cx="10347866" cy="1934009"/>
            <a:chOff x="16866800" y="5686567"/>
            <a:chExt cx="10347866" cy="1934009"/>
          </a:xfrm>
        </p:grpSpPr>
        <p:pic>
          <p:nvPicPr>
            <p:cNvPr id="1032" name="Picture 8" descr="Afbeeldingsresultaat voor pictogram vrouw">
              <a:extLst>
                <a:ext uri="{FF2B5EF4-FFF2-40B4-BE49-F238E27FC236}">
                  <a16:creationId xmlns:a16="http://schemas.microsoft.com/office/drawing/2014/main" id="{3094E2FB-2FC8-46F8-BBDF-4E3E35B6DA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93" r="24449"/>
            <a:stretch/>
          </p:blipFill>
          <p:spPr bwMode="auto">
            <a:xfrm>
              <a:off x="16866800" y="6135763"/>
              <a:ext cx="719201" cy="12898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Afbeeldingsresultaat voor utrecht kaart">
              <a:extLst>
                <a:ext uri="{FF2B5EF4-FFF2-40B4-BE49-F238E27FC236}">
                  <a16:creationId xmlns:a16="http://schemas.microsoft.com/office/drawing/2014/main" id="{DF5B2295-6829-40E6-8B36-2BF85DB3E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6245" y="5686567"/>
              <a:ext cx="1713350" cy="19340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3" name="Groep 52">
              <a:extLst>
                <a:ext uri="{FF2B5EF4-FFF2-40B4-BE49-F238E27FC236}">
                  <a16:creationId xmlns:a16="http://schemas.microsoft.com/office/drawing/2014/main" id="{BF8F7C21-13FD-4B83-A013-A74154D0DE5C}"/>
                </a:ext>
              </a:extLst>
            </p:cNvPr>
            <p:cNvGrpSpPr/>
            <p:nvPr/>
          </p:nvGrpSpPr>
          <p:grpSpPr>
            <a:xfrm>
              <a:off x="18334179" y="6135763"/>
              <a:ext cx="1079430" cy="1337965"/>
              <a:chOff x="18405432" y="6165197"/>
              <a:chExt cx="1079430" cy="1337965"/>
            </a:xfrm>
          </p:grpSpPr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767DFC04-981C-43DE-ABB9-5E855104885E}"/>
                  </a:ext>
                </a:extLst>
              </p:cNvPr>
              <p:cNvSpPr/>
              <p:nvPr/>
            </p:nvSpPr>
            <p:spPr>
              <a:xfrm>
                <a:off x="18405432" y="6165197"/>
                <a:ext cx="874800" cy="876300"/>
              </a:xfrm>
              <a:prstGeom prst="ellipse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rgbClr val="9DC3E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Tekstvak 37">
                <a:extLst>
                  <a:ext uri="{FF2B5EF4-FFF2-40B4-BE49-F238E27FC236}">
                    <a16:creationId xmlns:a16="http://schemas.microsoft.com/office/drawing/2014/main" id="{CD01A8B2-9383-40A8-AC09-77B94E81BA8F}"/>
                  </a:ext>
                </a:extLst>
              </p:cNvPr>
              <p:cNvSpPr txBox="1"/>
              <p:nvPr/>
            </p:nvSpPr>
            <p:spPr>
              <a:xfrm>
                <a:off x="18591013" y="7041497"/>
                <a:ext cx="8938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400" dirty="0">
                    <a:latin typeface="Baskerville Old Face" panose="02020602080505020303" pitchFamily="18" charset="0"/>
                  </a:rPr>
                  <a:t>L1</a:t>
                </a:r>
              </a:p>
            </p:txBody>
          </p:sp>
        </p:grpSp>
        <p:grpSp>
          <p:nvGrpSpPr>
            <p:cNvPr id="52" name="Groep 51">
              <a:extLst>
                <a:ext uri="{FF2B5EF4-FFF2-40B4-BE49-F238E27FC236}">
                  <a16:creationId xmlns:a16="http://schemas.microsoft.com/office/drawing/2014/main" id="{048AEF23-4192-4EF3-B2EF-80D6A91E7F8C}"/>
                </a:ext>
              </a:extLst>
            </p:cNvPr>
            <p:cNvGrpSpPr/>
            <p:nvPr/>
          </p:nvGrpSpPr>
          <p:grpSpPr>
            <a:xfrm>
              <a:off x="19957157" y="6135763"/>
              <a:ext cx="1096119" cy="1328851"/>
              <a:chOff x="20028410" y="6165197"/>
              <a:chExt cx="1096119" cy="1328851"/>
            </a:xfrm>
          </p:grpSpPr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12DCA470-271B-4FD5-AE52-858DCA180F15}"/>
                  </a:ext>
                </a:extLst>
              </p:cNvPr>
              <p:cNvSpPr/>
              <p:nvPr/>
            </p:nvSpPr>
            <p:spPr>
              <a:xfrm>
                <a:off x="20028410" y="6165197"/>
                <a:ext cx="874800" cy="876300"/>
              </a:xfrm>
              <a:prstGeom prst="ellipse">
                <a:avLst/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rgbClr val="9DC3E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973708A8-27DC-4FE9-AB81-7B776B3E49C4}"/>
                  </a:ext>
                </a:extLst>
              </p:cNvPr>
              <p:cNvSpPr txBox="1"/>
              <p:nvPr/>
            </p:nvSpPr>
            <p:spPr>
              <a:xfrm>
                <a:off x="20230680" y="7032383"/>
                <a:ext cx="8938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400" dirty="0">
                    <a:latin typeface="Baskerville Old Face" panose="02020602080505020303" pitchFamily="18" charset="0"/>
                  </a:rPr>
                  <a:t>L2</a:t>
                </a:r>
              </a:p>
            </p:txBody>
          </p:sp>
        </p:grpSp>
        <p:grpSp>
          <p:nvGrpSpPr>
            <p:cNvPr id="51" name="Groep 50">
              <a:extLst>
                <a:ext uri="{FF2B5EF4-FFF2-40B4-BE49-F238E27FC236}">
                  <a16:creationId xmlns:a16="http://schemas.microsoft.com/office/drawing/2014/main" id="{45F80FF0-DDAB-4C8D-BE76-2941992202DF}"/>
                </a:ext>
              </a:extLst>
            </p:cNvPr>
            <p:cNvGrpSpPr/>
            <p:nvPr/>
          </p:nvGrpSpPr>
          <p:grpSpPr>
            <a:xfrm>
              <a:off x="23820345" y="6135763"/>
              <a:ext cx="3394321" cy="858560"/>
              <a:chOff x="23891598" y="6382992"/>
              <a:chExt cx="3394321" cy="858560"/>
            </a:xfrm>
          </p:grpSpPr>
          <p:sp>
            <p:nvSpPr>
              <p:cNvPr id="41" name="Tekstvak 40">
                <a:extLst>
                  <a:ext uri="{FF2B5EF4-FFF2-40B4-BE49-F238E27FC236}">
                    <a16:creationId xmlns:a16="http://schemas.microsoft.com/office/drawing/2014/main" id="{2EF9869C-DF38-46C2-ACD5-49E5BF9D4776}"/>
                  </a:ext>
                </a:extLst>
              </p:cNvPr>
              <p:cNvSpPr txBox="1"/>
              <p:nvPr/>
            </p:nvSpPr>
            <p:spPr>
              <a:xfrm>
                <a:off x="23891598" y="6382992"/>
                <a:ext cx="15781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4800" dirty="0">
                    <a:latin typeface="Baskerville Old Face" panose="02020602080505020303" pitchFamily="18" charset="0"/>
                  </a:rPr>
                  <a:t>M  =</a:t>
                </a:r>
              </a:p>
            </p:txBody>
          </p:sp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292D3C48-110A-4164-9821-20200E684E31}"/>
                  </a:ext>
                </a:extLst>
              </p:cNvPr>
              <p:cNvSpPr txBox="1"/>
              <p:nvPr/>
            </p:nvSpPr>
            <p:spPr>
              <a:xfrm>
                <a:off x="24459976" y="6841442"/>
                <a:ext cx="6550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000" dirty="0" err="1">
                    <a:latin typeface="Baskerville Old Face" panose="02020602080505020303" pitchFamily="18" charset="0"/>
                  </a:rPr>
                  <a:t>age</a:t>
                </a:r>
                <a:endParaRPr lang="nl-NL" sz="2000" dirty="0">
                  <a:latin typeface="Baskerville Old Face" panose="02020602080505020303" pitchFamily="18" charset="0"/>
                </a:endParaRPr>
              </a:p>
            </p:txBody>
          </p: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48FE2EA1-FC59-45BC-ACB7-D673A878C8B6}"/>
                  </a:ext>
                </a:extLst>
              </p:cNvPr>
              <p:cNvSpPr txBox="1"/>
              <p:nvPr/>
            </p:nvSpPr>
            <p:spPr>
              <a:xfrm>
                <a:off x="25299741" y="6538920"/>
                <a:ext cx="19861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800" dirty="0" smtClean="0">
                    <a:latin typeface="Baskerville Old Face" panose="02020602080505020303" pitchFamily="18" charset="0"/>
                  </a:rPr>
                  <a:t>18.4 (0.8)</a:t>
                </a:r>
                <a:endParaRPr lang="nl-NL" sz="2800" dirty="0"/>
              </a:p>
            </p:txBody>
          </p:sp>
        </p:grpSp>
      </p:grpSp>
      <p:sp>
        <p:nvSpPr>
          <p:cNvPr id="55" name="TextBox 18">
            <a:extLst>
              <a:ext uri="{FF2B5EF4-FFF2-40B4-BE49-F238E27FC236}">
                <a16:creationId xmlns:a16="http://schemas.microsoft.com/office/drawing/2014/main" id="{AE0DF274-7E34-4D20-BFB5-549D9672B65C}"/>
              </a:ext>
            </a:extLst>
          </p:cNvPr>
          <p:cNvSpPr txBox="1"/>
          <p:nvPr/>
        </p:nvSpPr>
        <p:spPr>
          <a:xfrm>
            <a:off x="32648660" y="4293315"/>
            <a:ext cx="44503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latin typeface="Franklin Gothic Book" panose="020B0503020102020204" pitchFamily="34" charset="0"/>
            </a:endParaRPr>
          </a:p>
          <a:p>
            <a:r>
              <a:rPr lang="en-US" sz="4400" b="1" dirty="0" smtClean="0">
                <a:latin typeface="Franklin Gothic Book" panose="020B0503020102020204" pitchFamily="34" charset="0"/>
              </a:rPr>
              <a:t>Results: fixed part</a:t>
            </a:r>
            <a:endParaRPr lang="nl-NL" sz="4400" b="1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010808"/>
              </p:ext>
            </p:extLst>
          </p:nvPr>
        </p:nvGraphicFramePr>
        <p:xfrm>
          <a:off x="29548121" y="6099218"/>
          <a:ext cx="9725537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2269">
                  <a:extLst>
                    <a:ext uri="{9D8B030D-6E8A-4147-A177-3AD203B41FA5}">
                      <a16:colId xmlns:a16="http://schemas.microsoft.com/office/drawing/2014/main" val="53970694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156931277"/>
                    </a:ext>
                  </a:extLst>
                </a:gridCol>
                <a:gridCol w="1432068">
                  <a:extLst>
                    <a:ext uri="{9D8B030D-6E8A-4147-A177-3AD203B41FA5}">
                      <a16:colId xmlns:a16="http://schemas.microsoft.com/office/drawing/2014/main" val="2280369667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799248314"/>
                    </a:ext>
                  </a:extLst>
                </a:gridCol>
                <a:gridCol w="1321892">
                  <a:extLst>
                    <a:ext uri="{9D8B030D-6E8A-4147-A177-3AD203B41FA5}">
                      <a16:colId xmlns:a16="http://schemas.microsoft.com/office/drawing/2014/main" val="3691381319"/>
                    </a:ext>
                  </a:extLst>
                </a:gridCol>
                <a:gridCol w="1573708">
                  <a:extLst>
                    <a:ext uri="{9D8B030D-6E8A-4147-A177-3AD203B41FA5}">
                      <a16:colId xmlns:a16="http://schemas.microsoft.com/office/drawing/2014/main" val="3573186002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Feature (in </a:t>
                      </a:r>
                      <a:r>
                        <a:rPr lang="en-US" sz="2800" dirty="0" err="1" smtClean="0">
                          <a:latin typeface="Baskerville Old Face" panose="02020602080505020303" pitchFamily="18" charset="0"/>
                        </a:rPr>
                        <a:t>ms</a:t>
                      </a: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Intercept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Position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 sz="2800" dirty="0"/>
                    </a:p>
                  </a:txBody>
                  <a:tcPr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 sz="2800" dirty="0"/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Language</a:t>
                      </a:r>
                      <a:endParaRPr lang="nl-NL" sz="2800" i="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68942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start</a:t>
                      </a:r>
                      <a:endParaRPr lang="nl-NL" sz="28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mid</a:t>
                      </a:r>
                      <a:endParaRPr lang="nl-NL" sz="28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end</a:t>
                      </a:r>
                      <a:endParaRPr lang="nl-NL" sz="28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i="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English</a:t>
                      </a:r>
                      <a:endParaRPr lang="nl-NL" sz="2800" i="0" dirty="0" smtClean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82927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Baskerville Old Face" panose="02020602080505020303" pitchFamily="18" charset="0"/>
                        </a:rPr>
                        <a:t>vD</a:t>
                      </a:r>
                      <a:r>
                        <a:rPr lang="en-US" sz="2800" baseline="0" dirty="0" err="1" smtClean="0">
                          <a:latin typeface="Baskerville Old Face" panose="02020602080505020303" pitchFamily="18" charset="0"/>
                        </a:rPr>
                        <a:t>uration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 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381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-120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-135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-69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92100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Baskerville Old Face" panose="02020602080505020303" pitchFamily="18" charset="0"/>
                        </a:rPr>
                        <a:t>vDuration</a:t>
                      </a: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261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32148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D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uration 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506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-84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-68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-52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51038"/>
                  </a:ext>
                </a:extLst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75431"/>
              </p:ext>
            </p:extLst>
          </p:nvPr>
        </p:nvGraphicFramePr>
        <p:xfrm>
          <a:off x="29548121" y="9370458"/>
          <a:ext cx="9725537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2270">
                  <a:extLst>
                    <a:ext uri="{9D8B030D-6E8A-4147-A177-3AD203B41FA5}">
                      <a16:colId xmlns:a16="http://schemas.microsoft.com/office/drawing/2014/main" val="539706940"/>
                    </a:ext>
                  </a:extLst>
                </a:gridCol>
                <a:gridCol w="1470167">
                  <a:extLst>
                    <a:ext uri="{9D8B030D-6E8A-4147-A177-3AD203B41FA5}">
                      <a16:colId xmlns:a16="http://schemas.microsoft.com/office/drawing/2014/main" val="115693127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28036966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799248314"/>
                    </a:ext>
                  </a:extLst>
                </a:gridCol>
                <a:gridCol w="1321892">
                  <a:extLst>
                    <a:ext uri="{9D8B030D-6E8A-4147-A177-3AD203B41FA5}">
                      <a16:colId xmlns:a16="http://schemas.microsoft.com/office/drawing/2014/main" val="3691381319"/>
                    </a:ext>
                  </a:extLst>
                </a:gridCol>
                <a:gridCol w="1573708">
                  <a:extLst>
                    <a:ext uri="{9D8B030D-6E8A-4147-A177-3AD203B41FA5}">
                      <a16:colId xmlns:a16="http://schemas.microsoft.com/office/drawing/2014/main" val="3573186002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Feature (in Hz)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Intercept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Position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Language</a:t>
                      </a:r>
                      <a:endParaRPr lang="nl-NL" sz="2800" i="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68942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mid</a:t>
                      </a:r>
                      <a:endParaRPr lang="nl-NL" sz="28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end</a:t>
                      </a:r>
                      <a:endParaRPr lang="nl-NL" sz="28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single</a:t>
                      </a:r>
                      <a:endParaRPr lang="nl-NL" sz="28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i="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English</a:t>
                      </a:r>
                      <a:endParaRPr lang="nl-NL" sz="2800" i="0" dirty="0" smtClean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57151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F0 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202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-13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-17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-8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92100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F0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207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-20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-23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-6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32148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F1 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657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-24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-36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-28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+26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51038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F1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674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-29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-26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+35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135410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F2 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1,663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-28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76907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F2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1,615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-29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226666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F3 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2,745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671346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F3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2,764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-53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-67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653108"/>
                  </a:ext>
                </a:extLst>
              </a:tr>
            </a:tbl>
          </a:graphicData>
        </a:graphic>
      </p:graphicFrame>
      <p:sp>
        <p:nvSpPr>
          <p:cNvPr id="60" name="TextBox 19">
            <a:extLst>
              <a:ext uri="{FF2B5EF4-FFF2-40B4-BE49-F238E27FC236}">
                <a16:creationId xmlns:a16="http://schemas.microsoft.com/office/drawing/2014/main" id="{FB5ED9EB-543A-41FB-A287-F697BBF70D10}"/>
              </a:ext>
            </a:extLst>
          </p:cNvPr>
          <p:cNvSpPr txBox="1"/>
          <p:nvPr/>
        </p:nvSpPr>
        <p:spPr>
          <a:xfrm>
            <a:off x="2500681" y="18345377"/>
            <a:ext cx="10858500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Baskerville Old Face" panose="02020602080505020303" pitchFamily="18" charset="0"/>
              </a:rPr>
              <a:t>By-speaker slopes for Position and 			By-speaker intercepts Language: included in optimal model?		(included in all models):</a:t>
            </a:r>
          </a:p>
          <a:p>
            <a:endParaRPr lang="en-US" sz="2800" dirty="0" smtClean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2800" dirty="0" smtClean="0">
              <a:latin typeface="Baskerville Old Face" panose="02020602080505020303" pitchFamily="18" charset="0"/>
            </a:endParaRPr>
          </a:p>
          <a:p>
            <a:endParaRPr lang="en-US" sz="2800" dirty="0">
              <a:latin typeface="Baskerville Old Face" panose="02020602080505020303" pitchFamily="18" charset="0"/>
            </a:endParaRPr>
          </a:p>
          <a:p>
            <a:endParaRPr lang="en-US" sz="2800" dirty="0" smtClean="0">
              <a:latin typeface="Baskerville Old Face" panose="02020602080505020303" pitchFamily="18" charset="0"/>
            </a:endParaRPr>
          </a:p>
          <a:p>
            <a:endParaRPr lang="en-US" sz="1600" dirty="0">
              <a:latin typeface="Baskerville Old Face" panose="02020602080505020303" pitchFamily="18" charset="0"/>
            </a:endParaRPr>
          </a:p>
          <a:p>
            <a:r>
              <a:rPr lang="en-US" sz="2600" dirty="0" smtClean="0">
                <a:latin typeface="Baskerville Old Face" panose="02020602080505020303" pitchFamily="18" charset="0"/>
              </a:rPr>
              <a:t>Reference = Dutch, </a:t>
            </a:r>
            <a:r>
              <a:rPr lang="en-US" sz="2600" dirty="0" smtClean="0">
                <a:latin typeface="Baskerville Old Face" panose="02020602080505020303" pitchFamily="18" charset="0"/>
              </a:rPr>
              <a:t>single</a:t>
            </a:r>
            <a:endParaRPr lang="en-US" sz="2600" dirty="0" smtClean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400" dirty="0" smtClean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  <a:p>
            <a:endParaRPr lang="en-US" sz="2600" dirty="0">
              <a:latin typeface="Baskerville Old Face" panose="02020602080505020303" pitchFamily="18" charset="0"/>
            </a:endParaRPr>
          </a:p>
          <a:p>
            <a:r>
              <a:rPr lang="en-US" sz="2600" dirty="0">
                <a:latin typeface="Baskerville Old Face" panose="02020602080505020303" pitchFamily="18" charset="0"/>
              </a:rPr>
              <a:t>Reference = Dutch, </a:t>
            </a:r>
            <a:r>
              <a:rPr lang="en-US" sz="2600" dirty="0" smtClean="0">
                <a:latin typeface="Baskerville Old Face" panose="02020602080505020303" pitchFamily="18" charset="0"/>
              </a:rPr>
              <a:t>start</a:t>
            </a:r>
          </a:p>
        </p:txBody>
      </p:sp>
      <p:sp>
        <p:nvSpPr>
          <p:cNvPr id="61" name="TextBox 18">
            <a:extLst>
              <a:ext uri="{FF2B5EF4-FFF2-40B4-BE49-F238E27FC236}">
                <a16:creationId xmlns:a16="http://schemas.microsoft.com/office/drawing/2014/main" id="{AE0DF274-7E34-4D20-BFB5-549D9672B65C}"/>
              </a:ext>
            </a:extLst>
          </p:cNvPr>
          <p:cNvSpPr txBox="1"/>
          <p:nvPr/>
        </p:nvSpPr>
        <p:spPr>
          <a:xfrm>
            <a:off x="5030765" y="17035891"/>
            <a:ext cx="57953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latin typeface="Franklin Gothic Book" panose="020B0503020102020204" pitchFamily="34" charset="0"/>
            </a:endParaRPr>
          </a:p>
          <a:p>
            <a:r>
              <a:rPr lang="en-US" sz="4400" b="1" dirty="0" smtClean="0">
                <a:latin typeface="Franklin Gothic Book" panose="020B0503020102020204" pitchFamily="34" charset="0"/>
              </a:rPr>
              <a:t>Results: random part</a:t>
            </a:r>
            <a:endParaRPr lang="nl-NL" sz="4400" b="1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376346"/>
              </p:ext>
            </p:extLst>
          </p:nvPr>
        </p:nvGraphicFramePr>
        <p:xfrm>
          <a:off x="2616495" y="19600630"/>
          <a:ext cx="544761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9229">
                  <a:extLst>
                    <a:ext uri="{9D8B030D-6E8A-4147-A177-3AD203B41FA5}">
                      <a16:colId xmlns:a16="http://schemas.microsoft.com/office/drawing/2014/main" val="539706940"/>
                    </a:ext>
                  </a:extLst>
                </a:gridCol>
                <a:gridCol w="1414130">
                  <a:extLst>
                    <a:ext uri="{9D8B030D-6E8A-4147-A177-3AD203B41FA5}">
                      <a16:colId xmlns:a16="http://schemas.microsoft.com/office/drawing/2014/main" val="1156931277"/>
                    </a:ext>
                  </a:extLst>
                </a:gridCol>
                <a:gridCol w="1584251">
                  <a:extLst>
                    <a:ext uri="{9D8B030D-6E8A-4147-A177-3AD203B41FA5}">
                      <a16:colId xmlns:a16="http://schemas.microsoft.com/office/drawing/2014/main" val="3573186002"/>
                    </a:ext>
                  </a:extLst>
                </a:gridCol>
              </a:tblGrid>
              <a:tr h="248548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Feature (in </a:t>
                      </a:r>
                      <a:r>
                        <a:rPr lang="en-US" sz="2800" dirty="0" err="1" smtClean="0">
                          <a:latin typeface="Baskerville Old Face" panose="02020602080505020303" pitchFamily="18" charset="0"/>
                        </a:rPr>
                        <a:t>ms</a:t>
                      </a: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smtClean="0">
                          <a:latin typeface="Baskerville Old Face" panose="02020602080505020303" pitchFamily="18" charset="0"/>
                        </a:rPr>
                        <a:t>Position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Language</a:t>
                      </a:r>
                      <a:endParaRPr lang="nl-NL" sz="2800" i="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689424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Baskerville Old Face" panose="02020602080505020303" pitchFamily="18" charset="0"/>
                        </a:rPr>
                        <a:t>vD</a:t>
                      </a:r>
                      <a:r>
                        <a:rPr lang="en-US" sz="2800" baseline="0" dirty="0" err="1" smtClean="0">
                          <a:latin typeface="Baskerville Old Face" panose="02020602080505020303" pitchFamily="18" charset="0"/>
                        </a:rPr>
                        <a:t>uration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 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92100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Baskerville Old Face" panose="02020602080505020303" pitchFamily="18" charset="0"/>
                        </a:rPr>
                        <a:t>vDuration</a:t>
                      </a: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yes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yes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32148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D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uration 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51038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911987"/>
              </p:ext>
            </p:extLst>
          </p:nvPr>
        </p:nvGraphicFramePr>
        <p:xfrm>
          <a:off x="2616495" y="22582966"/>
          <a:ext cx="5458243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862">
                  <a:extLst>
                    <a:ext uri="{9D8B030D-6E8A-4147-A177-3AD203B41FA5}">
                      <a16:colId xmlns:a16="http://schemas.microsoft.com/office/drawing/2014/main" val="539706940"/>
                    </a:ext>
                  </a:extLst>
                </a:gridCol>
                <a:gridCol w="1392865">
                  <a:extLst>
                    <a:ext uri="{9D8B030D-6E8A-4147-A177-3AD203B41FA5}">
                      <a16:colId xmlns:a16="http://schemas.microsoft.com/office/drawing/2014/main" val="2280369667"/>
                    </a:ext>
                  </a:extLst>
                </a:gridCol>
                <a:gridCol w="1605516">
                  <a:extLst>
                    <a:ext uri="{9D8B030D-6E8A-4147-A177-3AD203B41FA5}">
                      <a16:colId xmlns:a16="http://schemas.microsoft.com/office/drawing/2014/main" val="3573186002"/>
                    </a:ext>
                  </a:extLst>
                </a:gridCol>
              </a:tblGrid>
              <a:tr h="248548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Feature (in Hz)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Position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Language</a:t>
                      </a:r>
                      <a:endParaRPr lang="nl-NL" sz="2800" i="0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689424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F0 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smtClean="0">
                          <a:latin typeface="Baskerville Old Face" panose="02020602080505020303" pitchFamily="18" charset="0"/>
                        </a:rPr>
                        <a:t>yes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92100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F0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yes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yes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32148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F1 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yes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51038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F1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135410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F2 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76907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F2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yes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yes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226666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F3 </a:t>
                      </a:r>
                      <a:r>
                        <a:rPr lang="en-US" sz="2800" baseline="0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800" i="1" baseline="0" dirty="0" smtClean="0">
                          <a:latin typeface="Baskerville Old Face" panose="02020602080505020303" pitchFamily="18" charset="0"/>
                        </a:rPr>
                        <a:t>uh</a:t>
                      </a:r>
                      <a:r>
                        <a:rPr lang="en-US" sz="2800" i="0" baseline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671346"/>
                  </a:ext>
                </a:extLst>
              </a:tr>
              <a:tr h="507262">
                <a:tc>
                  <a:txBody>
                    <a:bodyPr/>
                    <a:lstStyle/>
                    <a:p>
                      <a:pPr marL="0" marR="0" lvl="0" indent="0" algn="l" defTabSz="40367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F3 (</a:t>
                      </a:r>
                      <a:r>
                        <a:rPr lang="en-US" sz="2800" i="1" dirty="0" smtClean="0">
                          <a:latin typeface="Baskerville Old Face" panose="02020602080505020303" pitchFamily="18" charset="0"/>
                        </a:rPr>
                        <a:t>um</a:t>
                      </a:r>
                      <a:r>
                        <a:rPr lang="en-US" sz="2800" i="0" dirty="0" smtClean="0">
                          <a:latin typeface="Baskerville Old Face" panose="02020602080505020303" pitchFamily="18" charset="0"/>
                        </a:rPr>
                        <a:t>)</a:t>
                      </a:r>
                      <a:endParaRPr lang="nl-NL" sz="2800" dirty="0" smtClean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latin typeface="Baskerville Old Face" panose="02020602080505020303" pitchFamily="18" charset="0"/>
                        </a:rPr>
                        <a:t>no</a:t>
                      </a:r>
                      <a:endParaRPr lang="nl-NL" sz="28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653108"/>
                  </a:ext>
                </a:extLst>
              </a:tr>
            </a:tbl>
          </a:graphicData>
        </a:graphic>
      </p:graphicFrame>
      <p:sp>
        <p:nvSpPr>
          <p:cNvPr id="64" name="TextBox 18">
            <a:extLst>
              <a:ext uri="{FF2B5EF4-FFF2-40B4-BE49-F238E27FC236}">
                <a16:creationId xmlns:a16="http://schemas.microsoft.com/office/drawing/2014/main" id="{4F437E37-860B-4330-B47B-551AEFEDBD92}"/>
              </a:ext>
            </a:extLst>
          </p:cNvPr>
          <p:cNvSpPr txBox="1"/>
          <p:nvPr/>
        </p:nvSpPr>
        <p:spPr>
          <a:xfrm>
            <a:off x="32607068" y="24006796"/>
            <a:ext cx="4533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latin typeface="Franklin Gothic Book" panose="020B0503020102020204" pitchFamily="34" charset="0"/>
            </a:endParaRPr>
          </a:p>
          <a:p>
            <a:r>
              <a:rPr lang="en-US" sz="4000" b="1" dirty="0" smtClean="0">
                <a:latin typeface="Franklin Gothic Book" panose="020B0503020102020204" pitchFamily="34" charset="0"/>
              </a:rPr>
              <a:t>Acknowledgements</a:t>
            </a:r>
            <a:endParaRPr lang="nl-NL" sz="4000" b="1" dirty="0">
              <a:latin typeface="Franklin Gothic Book" panose="020B0503020102020204" pitchFamily="34" charset="0"/>
            </a:endParaRPr>
          </a:p>
        </p:txBody>
      </p:sp>
      <p:sp>
        <p:nvSpPr>
          <p:cNvPr id="65" name="TextBox 19">
            <a:extLst>
              <a:ext uri="{FF2B5EF4-FFF2-40B4-BE49-F238E27FC236}">
                <a16:creationId xmlns:a16="http://schemas.microsoft.com/office/drawing/2014/main" id="{280AA960-06B1-462A-9027-E7DA083AE028}"/>
              </a:ext>
            </a:extLst>
          </p:cNvPr>
          <p:cNvSpPr txBox="1"/>
          <p:nvPr/>
        </p:nvSpPr>
        <p:spPr>
          <a:xfrm>
            <a:off x="29444580" y="24972277"/>
            <a:ext cx="1103467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skerville Old Face" panose="02020602080505020303" pitchFamily="18" charset="0"/>
              </a:rPr>
              <a:t>This research was supported by a VIDI grant from The Netherlands </a:t>
            </a:r>
            <a:r>
              <a:rPr lang="en-US" sz="3000" dirty="0" err="1">
                <a:latin typeface="Baskerville Old Face" panose="02020602080505020303" pitchFamily="18" charset="0"/>
              </a:rPr>
              <a:t>Organisation</a:t>
            </a:r>
            <a:r>
              <a:rPr lang="en-US" sz="3000" dirty="0">
                <a:latin typeface="Baskerville Old Face" panose="02020602080505020303" pitchFamily="18" charset="0"/>
              </a:rPr>
              <a:t> for Scientific </a:t>
            </a:r>
            <a:r>
              <a:rPr lang="en-US" sz="3000" dirty="0" smtClean="0">
                <a:latin typeface="Baskerville Old Face" panose="02020602080505020303" pitchFamily="18" charset="0"/>
              </a:rPr>
              <a:t>Research (NWO). </a:t>
            </a:r>
            <a:r>
              <a:rPr lang="en-US" sz="3000" dirty="0">
                <a:latin typeface="Baskerville Old Face" panose="02020602080505020303" pitchFamily="18" charset="0"/>
              </a:rPr>
              <a:t>Thanks </a:t>
            </a:r>
            <a:r>
              <a:rPr lang="en-US" sz="3000" dirty="0" smtClean="0">
                <a:latin typeface="Baskerville Old Face" panose="02020602080505020303" pitchFamily="18" charset="0"/>
              </a:rPr>
              <a:t>to T. </a:t>
            </a:r>
            <a:r>
              <a:rPr lang="en-US" sz="3000" dirty="0" err="1" smtClean="0">
                <a:latin typeface="Baskerville Old Face" panose="02020602080505020303" pitchFamily="18" charset="0"/>
              </a:rPr>
              <a:t>Haga</a:t>
            </a:r>
            <a:r>
              <a:rPr lang="en-US" sz="3000" dirty="0" smtClean="0">
                <a:latin typeface="Baskerville Old Face" panose="02020602080505020303" pitchFamily="18" charset="0"/>
              </a:rPr>
              <a:t>, J</a:t>
            </a:r>
            <a:r>
              <a:rPr lang="en-US" sz="3000" dirty="0">
                <a:latin typeface="Baskerville Old Face" panose="02020602080505020303" pitchFamily="18" charset="0"/>
              </a:rPr>
              <a:t>. van der </a:t>
            </a:r>
            <a:r>
              <a:rPr lang="en-US" sz="3000" dirty="0" err="1" smtClean="0">
                <a:latin typeface="Baskerville Old Face" panose="02020602080505020303" pitchFamily="18" charset="0"/>
              </a:rPr>
              <a:t>Graaf</a:t>
            </a:r>
            <a:r>
              <a:rPr lang="en-US" sz="3000" dirty="0" smtClean="0">
                <a:latin typeface="Baskerville Old Face" panose="02020602080505020303" pitchFamily="18" charset="0"/>
              </a:rPr>
              <a:t>, </a:t>
            </a:r>
            <a:r>
              <a:rPr lang="en-US" sz="3000" dirty="0">
                <a:latin typeface="Baskerville Old Face" panose="02020602080505020303" pitchFamily="18" charset="0"/>
              </a:rPr>
              <a:t>and Y. </a:t>
            </a:r>
            <a:r>
              <a:rPr lang="en-US" sz="3000" dirty="0" err="1">
                <a:latin typeface="Baskerville Old Face" panose="02020602080505020303" pitchFamily="18" charset="0"/>
              </a:rPr>
              <a:t>Sleeboom</a:t>
            </a:r>
            <a:r>
              <a:rPr lang="en-US" sz="3000" dirty="0">
                <a:latin typeface="Baskerville Old Face" panose="02020602080505020303" pitchFamily="18" charset="0"/>
              </a:rPr>
              <a:t> for their help in the annotations</a:t>
            </a:r>
            <a:r>
              <a:rPr lang="en-US" sz="3000" dirty="0" smtClean="0">
                <a:latin typeface="Baskerville Old Face" panose="02020602080505020303" pitchFamily="18" charset="0"/>
              </a:rPr>
              <a:t>.</a:t>
            </a:r>
          </a:p>
          <a:p>
            <a:endParaRPr lang="en-US" sz="1600" dirty="0">
              <a:latin typeface="Baskerville Old Face" panose="02020602080505020303" pitchFamily="18" charset="0"/>
            </a:endParaRPr>
          </a:p>
          <a:p>
            <a:endParaRPr lang="en-US" sz="2400" dirty="0">
              <a:latin typeface="Baskerville Old Face" panose="02020602080505020303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349838" y="11893385"/>
            <a:ext cx="3526792" cy="901994"/>
            <a:chOff x="5350222" y="11696540"/>
            <a:chExt cx="3526792" cy="901994"/>
          </a:xfrm>
        </p:grpSpPr>
        <p:sp>
          <p:nvSpPr>
            <p:cNvPr id="28" name="TextBox 27"/>
            <p:cNvSpPr txBox="1"/>
            <p:nvPr/>
          </p:nvSpPr>
          <p:spPr>
            <a:xfrm>
              <a:off x="5395841" y="11696540"/>
              <a:ext cx="3481173" cy="87716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000" b="1" dirty="0">
                  <a:latin typeface="Baskerville Old Face" panose="02020602080505020303" pitchFamily="18" charset="0"/>
                </a:rPr>
                <a:t>Um</a:t>
              </a:r>
              <a:r>
                <a:rPr lang="en-US" sz="3000" dirty="0">
                  <a:latin typeface="Baskerville Old Face" panose="02020602080505020303" pitchFamily="18" charset="0"/>
                </a:rPr>
                <a:t>, I </a:t>
              </a:r>
              <a:r>
                <a:rPr lang="en-US" sz="3000" b="1" dirty="0">
                  <a:latin typeface="Baskerville Old Face" panose="02020602080505020303" pitchFamily="18" charset="0"/>
                </a:rPr>
                <a:t>uh </a:t>
              </a:r>
              <a:r>
                <a:rPr lang="en-US" sz="3000" dirty="0">
                  <a:latin typeface="Baskerville Old Face" panose="02020602080505020303" pitchFamily="18" charset="0"/>
                </a:rPr>
                <a:t>would say</a:t>
              </a:r>
              <a:r>
                <a:rPr lang="en-US" sz="3000" dirty="0" smtClean="0">
                  <a:latin typeface="Baskerville Old Face" panose="02020602080505020303" pitchFamily="18" charset="0"/>
                </a:rPr>
                <a:t>…</a:t>
              </a:r>
            </a:p>
            <a:p>
              <a:pPr>
                <a:lnSpc>
                  <a:spcPct val="150000"/>
                </a:lnSpc>
              </a:pPr>
              <a:endParaRPr lang="en-US" sz="400" dirty="0">
                <a:latin typeface="Baskerville Old Face" panose="02020602080505020303" pitchFamily="18" charset="0"/>
              </a:endParaRPr>
            </a:p>
          </p:txBody>
        </p:sp>
        <p:pic>
          <p:nvPicPr>
            <p:cNvPr id="1030" name="Picture 6" descr="Afbeeldingsresultaat voor circle drawn">
              <a:extLst>
                <a:ext uri="{FF2B5EF4-FFF2-40B4-BE49-F238E27FC236}">
                  <a16:creationId xmlns:a16="http://schemas.microsoft.com/office/drawing/2014/main" id="{E6461381-E9AE-407B-A513-B0697A0C7C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0222" y="11728506"/>
              <a:ext cx="870028" cy="870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Afbeeldingsresultaat voor circle drawn">
              <a:extLst>
                <a:ext uri="{FF2B5EF4-FFF2-40B4-BE49-F238E27FC236}">
                  <a16:creationId xmlns:a16="http://schemas.microsoft.com/office/drawing/2014/main" id="{2D896AB0-C504-4FF6-B325-917C7514FD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042" y="11824847"/>
              <a:ext cx="677346" cy="677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2" name="Straight Connector 31"/>
          <p:cNvCxnSpPr/>
          <p:nvPr/>
        </p:nvCxnSpPr>
        <p:spPr>
          <a:xfrm>
            <a:off x="4991488" y="11925351"/>
            <a:ext cx="428222" cy="3192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915271" y="11696556"/>
            <a:ext cx="2182171" cy="4365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9" name="Afbeelding 48">
            <a:extLst>
              <a:ext uri="{FF2B5EF4-FFF2-40B4-BE49-F238E27FC236}">
                <a16:creationId xmlns:a16="http://schemas.microsoft.com/office/drawing/2014/main" id="{62517B30-2955-4D5D-B918-3C89FE86D9E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8247" t="16083" r="55084" b="37158"/>
          <a:stretch/>
        </p:blipFill>
        <p:spPr>
          <a:xfrm>
            <a:off x="18175880" y="11086319"/>
            <a:ext cx="5445979" cy="3904135"/>
          </a:xfrm>
          <a:prstGeom prst="rect">
            <a:avLst/>
          </a:prstGeom>
        </p:spPr>
      </p:pic>
      <p:sp>
        <p:nvSpPr>
          <p:cNvPr id="56" name="Tekstvak 55">
            <a:extLst>
              <a:ext uri="{FF2B5EF4-FFF2-40B4-BE49-F238E27FC236}">
                <a16:creationId xmlns:a16="http://schemas.microsoft.com/office/drawing/2014/main" id="{250297E2-B1F0-4E22-91E4-EFFC893FEAA5}"/>
              </a:ext>
            </a:extLst>
          </p:cNvPr>
          <p:cNvSpPr txBox="1"/>
          <p:nvPr/>
        </p:nvSpPr>
        <p:spPr>
          <a:xfrm>
            <a:off x="23673629" y="10813715"/>
            <a:ext cx="366825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Baskerville Old Face" panose="02020602080505020303" pitchFamily="18" charset="0"/>
              </a:rPr>
              <a:t>Type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i="1" dirty="0">
                <a:latin typeface="Baskerville Old Face" panose="02020602080505020303" pitchFamily="18" charset="0"/>
              </a:rPr>
              <a:t>uh</a:t>
            </a:r>
            <a:endParaRPr lang="en-US" sz="2800" dirty="0">
              <a:latin typeface="Baskerville Old Face" panose="02020602080505020303" pitchFamily="18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i="1" dirty="0" smtClean="0">
                <a:latin typeface="Baskerville Old Face" panose="02020602080505020303" pitchFamily="18" charset="0"/>
              </a:rPr>
              <a:t>um</a:t>
            </a:r>
            <a:endParaRPr lang="nl-NL" sz="2800" dirty="0" smtClean="0">
              <a:latin typeface="Baskerville Old Face" panose="02020602080505020303" pitchFamily="18" charset="0"/>
            </a:endParaRPr>
          </a:p>
          <a:p>
            <a:endParaRPr lang="nl-NL" sz="3000" dirty="0">
              <a:latin typeface="Baskerville Old Face" panose="02020602080505020303" pitchFamily="18" charset="0"/>
            </a:endParaRPr>
          </a:p>
          <a:p>
            <a:r>
              <a:rPr lang="nl-NL" sz="3000" dirty="0" smtClean="0">
                <a:latin typeface="Baskerville Old Face" panose="02020602080505020303" pitchFamily="18" charset="0"/>
              </a:rPr>
              <a:t>Tokens</a:t>
            </a:r>
            <a:r>
              <a:rPr lang="nl-NL" sz="3000" dirty="0">
                <a:latin typeface="Baskerville Old Face" panose="02020602080505020303" pitchFamily="18" charset="0"/>
              </a:rPr>
              <a:t>: 2,106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l-NL" sz="2800" dirty="0" smtClean="0">
                <a:latin typeface="Baskerville Old Face" panose="02020602080505020303" pitchFamily="18" charset="0"/>
              </a:rPr>
              <a:t>(</a:t>
            </a:r>
            <a:r>
              <a:rPr lang="nl-NL" sz="2800" dirty="0" err="1" smtClean="0">
                <a:latin typeface="Baskerville Old Face" panose="02020602080505020303" pitchFamily="18" charset="0"/>
              </a:rPr>
              <a:t>Vowel</a:t>
            </a:r>
            <a:r>
              <a:rPr lang="nl-NL" sz="2800" dirty="0" smtClean="0">
                <a:latin typeface="Baskerville Old Face" panose="02020602080505020303" pitchFamily="18" charset="0"/>
              </a:rPr>
              <a:t>) </a:t>
            </a:r>
            <a:r>
              <a:rPr lang="nl-NL" sz="2800" dirty="0" err="1" smtClean="0">
                <a:latin typeface="Baskerville Old Face" panose="02020602080505020303" pitchFamily="18" charset="0"/>
              </a:rPr>
              <a:t>duration</a:t>
            </a:r>
            <a:endParaRPr lang="nl-NL" sz="2800" dirty="0" smtClean="0">
              <a:latin typeface="Baskerville Old Face" panose="02020602080505020303" pitchFamily="18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l-NL" sz="2800" dirty="0" err="1" smtClean="0">
                <a:latin typeface="Baskerville Old Face" panose="02020602080505020303" pitchFamily="18" charset="0"/>
              </a:rPr>
              <a:t>Fundamental</a:t>
            </a:r>
            <a:r>
              <a:rPr lang="nl-NL" sz="2800" dirty="0" smtClean="0">
                <a:latin typeface="Baskerville Old Face" panose="02020602080505020303" pitchFamily="18" charset="0"/>
              </a:rPr>
              <a:t> </a:t>
            </a:r>
            <a:r>
              <a:rPr lang="nl-NL" sz="2800" dirty="0" err="1" smtClean="0">
                <a:latin typeface="Baskerville Old Face" panose="02020602080505020303" pitchFamily="18" charset="0"/>
              </a:rPr>
              <a:t>frequency</a:t>
            </a:r>
            <a:r>
              <a:rPr lang="nl-NL" sz="2800" dirty="0">
                <a:latin typeface="Baskerville Old Face" panose="02020602080505020303" pitchFamily="18" charset="0"/>
              </a:rPr>
              <a:t> </a:t>
            </a:r>
            <a:r>
              <a:rPr lang="nl-NL" sz="2800" dirty="0" smtClean="0">
                <a:latin typeface="Baskerville Old Face" panose="02020602080505020303" pitchFamily="18" charset="0"/>
              </a:rPr>
              <a:t>(F0)</a:t>
            </a:r>
            <a:endParaRPr lang="nl-NL" sz="2800" dirty="0">
              <a:latin typeface="Baskerville Old Face" panose="02020602080505020303" pitchFamily="18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l-NL" sz="2800" dirty="0" err="1" smtClean="0">
                <a:latin typeface="Baskerville Old Face" panose="02020602080505020303" pitchFamily="18" charset="0"/>
              </a:rPr>
              <a:t>Vowel</a:t>
            </a:r>
            <a:r>
              <a:rPr lang="nl-NL" sz="2800" dirty="0" smtClean="0">
                <a:latin typeface="Baskerville Old Face" panose="02020602080505020303" pitchFamily="18" charset="0"/>
              </a:rPr>
              <a:t> </a:t>
            </a:r>
            <a:r>
              <a:rPr lang="nl-NL" sz="2800" dirty="0" err="1" smtClean="0">
                <a:latin typeface="Baskerville Old Face" panose="02020602080505020303" pitchFamily="18" charset="0"/>
              </a:rPr>
              <a:t>formants</a:t>
            </a:r>
            <a:r>
              <a:rPr lang="nl-NL" sz="2800" dirty="0" smtClean="0">
                <a:latin typeface="Baskerville Old Face" panose="02020602080505020303" pitchFamily="18" charset="0"/>
              </a:rPr>
              <a:t> </a:t>
            </a:r>
          </a:p>
          <a:p>
            <a:pPr lvl="1"/>
            <a:r>
              <a:rPr lang="nl-NL" sz="2800" dirty="0">
                <a:latin typeface="Baskerville Old Face" panose="02020602080505020303" pitchFamily="18" charset="0"/>
              </a:rPr>
              <a:t>	</a:t>
            </a:r>
            <a:r>
              <a:rPr lang="nl-NL" sz="2800" dirty="0" smtClean="0">
                <a:latin typeface="Baskerville Old Face" panose="02020602080505020303" pitchFamily="18" charset="0"/>
              </a:rPr>
              <a:t>(F1, F2, F3)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888287" y="15135661"/>
            <a:ext cx="5277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askerville Old Face" panose="02020602080505020303" pitchFamily="18" charset="0"/>
              </a:rPr>
              <a:t>Segmentation in </a:t>
            </a:r>
            <a:r>
              <a:rPr lang="en-US" sz="2000" dirty="0" err="1" smtClean="0">
                <a:latin typeface="Baskerville Old Face" panose="02020602080505020303" pitchFamily="18" charset="0"/>
              </a:rPr>
              <a:t>Praat</a:t>
            </a:r>
            <a:r>
              <a:rPr lang="en-US" sz="2000" dirty="0" smtClean="0">
                <a:latin typeface="Baskerville Old Face" panose="02020602080505020303" pitchFamily="18" charset="0"/>
              </a:rPr>
              <a:t> (</a:t>
            </a:r>
            <a:r>
              <a:rPr lang="en-US" sz="2000" dirty="0" err="1" smtClean="0">
                <a:latin typeface="Baskerville Old Face" panose="02020602080505020303" pitchFamily="18" charset="0"/>
              </a:rPr>
              <a:t>Boersma</a:t>
            </a:r>
            <a:r>
              <a:rPr lang="en-US" sz="2000" dirty="0" smtClean="0">
                <a:latin typeface="Baskerville Old Face" panose="02020602080505020303" pitchFamily="18" charset="0"/>
              </a:rPr>
              <a:t>, 2001)</a:t>
            </a:r>
            <a:endParaRPr lang="nl-NL" sz="2000" dirty="0">
              <a:latin typeface="Baskerville Old Face" panose="02020602080505020303" pitchFamily="18" charset="0"/>
            </a:endParaRP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4" t="11532" r="3804" b="4960"/>
          <a:stretch/>
        </p:blipFill>
        <p:spPr>
          <a:xfrm>
            <a:off x="8591510" y="19472918"/>
            <a:ext cx="5165558" cy="2903621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" t="11005" r="3708" b="5488"/>
          <a:stretch/>
        </p:blipFill>
        <p:spPr>
          <a:xfrm>
            <a:off x="8585487" y="22619148"/>
            <a:ext cx="5165558" cy="2903622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3" t="13326" r="3780" b="6859"/>
          <a:stretch/>
        </p:blipFill>
        <p:spPr>
          <a:xfrm>
            <a:off x="8600500" y="25719580"/>
            <a:ext cx="5181601" cy="2775285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8622917" y="19793150"/>
            <a:ext cx="918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Baskerville Old Face" panose="02020602080505020303" pitchFamily="18" charset="0"/>
              </a:rPr>
              <a:t>F1</a:t>
            </a:r>
            <a:endParaRPr lang="nl-NL" sz="3000" dirty="0">
              <a:latin typeface="Baskerville Old Face" panose="02020602080505020303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600500" y="22995463"/>
            <a:ext cx="7659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Baskerville Old Face" panose="02020602080505020303" pitchFamily="18" charset="0"/>
              </a:rPr>
              <a:t>F2</a:t>
            </a:r>
            <a:endParaRPr lang="nl-NL" sz="3000" dirty="0">
              <a:latin typeface="Baskerville Old Face" panose="02020602080505020303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659100" y="26041955"/>
            <a:ext cx="918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Baskerville Old Face" panose="02020602080505020303" pitchFamily="18" charset="0"/>
              </a:rPr>
              <a:t>F3</a:t>
            </a:r>
            <a:endParaRPr lang="nl-NL" sz="3000" dirty="0">
              <a:latin typeface="Baskerville Old Face" panose="02020602080505020303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2894375" y="21430278"/>
            <a:ext cx="918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smtClean="0">
                <a:latin typeface="Baskerville Old Face" panose="02020602080505020303" pitchFamily="18" charset="0"/>
              </a:rPr>
              <a:t>um</a:t>
            </a:r>
            <a:endParaRPr lang="nl-NL" sz="3000" i="1" dirty="0">
              <a:latin typeface="Baskerville Old Face" panose="02020602080505020303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2832676" y="24575721"/>
            <a:ext cx="918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smtClean="0">
                <a:latin typeface="Baskerville Old Face" panose="02020602080505020303" pitchFamily="18" charset="0"/>
              </a:rPr>
              <a:t>um</a:t>
            </a:r>
            <a:endParaRPr lang="nl-NL" sz="3000" i="1" dirty="0">
              <a:latin typeface="Baskerville Old Face" panose="02020602080505020303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2832676" y="27578674"/>
            <a:ext cx="918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smtClean="0">
                <a:latin typeface="Baskerville Old Face" panose="02020602080505020303" pitchFamily="18" charset="0"/>
              </a:rPr>
              <a:t>um</a:t>
            </a:r>
            <a:endParaRPr lang="nl-NL" sz="3000" i="1" dirty="0">
              <a:latin typeface="Baskerville Old Face" panose="02020602080505020303" pitchFamily="18" charset="0"/>
            </a:endParaRPr>
          </a:p>
        </p:txBody>
      </p:sp>
      <p:sp>
        <p:nvSpPr>
          <p:cNvPr id="89" name="TextBox 19">
            <a:extLst>
              <a:ext uri="{FF2B5EF4-FFF2-40B4-BE49-F238E27FC236}">
                <a16:creationId xmlns:a16="http://schemas.microsoft.com/office/drawing/2014/main" id="{FB5ED9EB-543A-41FB-A287-F697BBF70D10}"/>
              </a:ext>
            </a:extLst>
          </p:cNvPr>
          <p:cNvSpPr txBox="1"/>
          <p:nvPr/>
        </p:nvSpPr>
        <p:spPr>
          <a:xfrm>
            <a:off x="15972631" y="18345377"/>
            <a:ext cx="108585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latin typeface="Baskerville Old Face" panose="02020602080505020303" pitchFamily="18" charset="0"/>
              </a:rPr>
              <a:t>Position did not change the effect of </a:t>
            </a:r>
            <a:r>
              <a:rPr lang="en-US" sz="3000" dirty="0" smtClean="0">
                <a:latin typeface="Baskerville Old Face" panose="02020602080505020303" pitchFamily="18" charset="0"/>
              </a:rPr>
              <a:t>Language </a:t>
            </a:r>
            <a:r>
              <a:rPr lang="en-US" sz="3000" dirty="0">
                <a:latin typeface="Baskerville Old Face" panose="02020602080505020303" pitchFamily="18" charset="0"/>
              </a:rPr>
              <a:t>(</a:t>
            </a:r>
            <a:r>
              <a:rPr lang="en-US" sz="3000" i="1" dirty="0">
                <a:latin typeface="Baskerville Old Face" panose="02020602080505020303" pitchFamily="18" charset="0"/>
              </a:rPr>
              <a:t>cf. </a:t>
            </a:r>
            <a:r>
              <a:rPr lang="en-US" sz="3000" dirty="0">
                <a:latin typeface="Baskerville Old Face" panose="02020602080505020303" pitchFamily="18" charset="0"/>
              </a:rPr>
              <a:t>De Boer &amp; Heeren, 2019)</a:t>
            </a:r>
            <a:r>
              <a:rPr lang="en-US" sz="3000" dirty="0" smtClean="0">
                <a:latin typeface="Baskerville Old Face" panose="02020602080505020303" pitchFamily="18" charset="0"/>
              </a:rPr>
              <a:t>, </a:t>
            </a:r>
            <a:r>
              <a:rPr lang="en-US" sz="3000" dirty="0">
                <a:latin typeface="Baskerville Old Face" panose="02020602080505020303" pitchFamily="18" charset="0"/>
              </a:rPr>
              <a:t>nor did we observe interaction effects between Language and Position.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 smtClean="0"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Baskerville Old Face" panose="02020602080505020303" pitchFamily="18" charset="0"/>
              </a:rPr>
              <a:t>Although Position affected nearly all filled pause acoustics, the cross-linguistic differences in F1 and F2 values </a:t>
            </a:r>
            <a:r>
              <a:rPr lang="en-US" sz="3000" dirty="0" smtClean="0">
                <a:latin typeface="Baskerville Old Face" panose="02020602080505020303" pitchFamily="18" charset="0"/>
              </a:rPr>
              <a:t>remained </a:t>
            </a:r>
            <a:r>
              <a:rPr lang="en-US" sz="3000" dirty="0" smtClean="0">
                <a:latin typeface="Baskerville Old Face" panose="02020602080505020303" pitchFamily="18" charset="0"/>
              </a:rPr>
              <a:t>present. </a:t>
            </a:r>
            <a:endParaRPr lang="en-US" sz="3000" dirty="0"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Baskerville Old Face" panose="02020602080505020303" pitchFamily="18" charset="0"/>
              </a:rPr>
              <a:t>Speakers differed from each other in their filled pause acoustics. In addition, they often differed in the extent to which their acoustics were affected by Position or Language.</a:t>
            </a:r>
          </a:p>
        </p:txBody>
      </p:sp>
      <p:sp>
        <p:nvSpPr>
          <p:cNvPr id="90" name="TextBox 18">
            <a:extLst>
              <a:ext uri="{FF2B5EF4-FFF2-40B4-BE49-F238E27FC236}">
                <a16:creationId xmlns:a16="http://schemas.microsoft.com/office/drawing/2014/main" id="{AE0DF274-7E34-4D20-BFB5-549D9672B65C}"/>
              </a:ext>
            </a:extLst>
          </p:cNvPr>
          <p:cNvSpPr txBox="1"/>
          <p:nvPr/>
        </p:nvSpPr>
        <p:spPr>
          <a:xfrm>
            <a:off x="19989039" y="17021482"/>
            <a:ext cx="282568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latin typeface="Franklin Gothic Book" panose="020B0503020102020204" pitchFamily="34" charset="0"/>
            </a:endParaRPr>
          </a:p>
          <a:p>
            <a:r>
              <a:rPr lang="en-US" sz="4400" b="1" dirty="0" smtClean="0">
                <a:latin typeface="Franklin Gothic Book" panose="020B0503020102020204" pitchFamily="34" charset="0"/>
              </a:rPr>
              <a:t>Conclusion</a:t>
            </a:r>
            <a:endParaRPr lang="nl-NL" sz="4400" b="1" dirty="0">
              <a:latin typeface="Franklin Gothic Book" panose="020B0503020102020204" pitchFamily="34" charset="0"/>
            </a:endParaRPr>
          </a:p>
        </p:txBody>
      </p:sp>
      <p:sp>
        <p:nvSpPr>
          <p:cNvPr id="91" name="TextBox 18">
            <a:extLst>
              <a:ext uri="{FF2B5EF4-FFF2-40B4-BE49-F238E27FC236}">
                <a16:creationId xmlns:a16="http://schemas.microsoft.com/office/drawing/2014/main" id="{AE0DF274-7E34-4D20-BFB5-549D9672B65C}"/>
              </a:ext>
            </a:extLst>
          </p:cNvPr>
          <p:cNvSpPr txBox="1"/>
          <p:nvPr/>
        </p:nvSpPr>
        <p:spPr>
          <a:xfrm>
            <a:off x="17902874" y="23572949"/>
            <a:ext cx="69965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latin typeface="Franklin Gothic Book" panose="020B0503020102020204" pitchFamily="34" charset="0"/>
            </a:endParaRPr>
          </a:p>
          <a:p>
            <a:r>
              <a:rPr lang="en-US" sz="4400" b="1" dirty="0" smtClean="0">
                <a:latin typeface="Franklin Gothic Book" panose="020B0503020102020204" pitchFamily="34" charset="0"/>
              </a:rPr>
              <a:t>Back to the original question</a:t>
            </a:r>
            <a:endParaRPr lang="nl-NL" sz="4400" b="1" dirty="0">
              <a:latin typeface="Franklin Gothic Book" panose="020B0503020102020204" pitchFamily="34" charset="0"/>
            </a:endParaRPr>
          </a:p>
        </p:txBody>
      </p:sp>
      <p:sp>
        <p:nvSpPr>
          <p:cNvPr id="92" name="TextBox 19">
            <a:extLst>
              <a:ext uri="{FF2B5EF4-FFF2-40B4-BE49-F238E27FC236}">
                <a16:creationId xmlns:a16="http://schemas.microsoft.com/office/drawing/2014/main" id="{FB5ED9EB-543A-41FB-A287-F697BBF70D10}"/>
              </a:ext>
            </a:extLst>
          </p:cNvPr>
          <p:cNvSpPr txBox="1"/>
          <p:nvPr/>
        </p:nvSpPr>
        <p:spPr>
          <a:xfrm>
            <a:off x="15972631" y="24614760"/>
            <a:ext cx="108585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Baskerville Old Face" panose="02020602080505020303" pitchFamily="18" charset="0"/>
              </a:rPr>
              <a:t>Native speakers of Dutch shift </a:t>
            </a:r>
            <a:r>
              <a:rPr lang="en-US" sz="3000" dirty="0" smtClean="0">
                <a:latin typeface="Baskerville Old Face" panose="02020602080505020303" pitchFamily="18" charset="0"/>
              </a:rPr>
              <a:t>the vowel formants </a:t>
            </a:r>
            <a:r>
              <a:rPr lang="en-US" sz="3000" dirty="0" smtClean="0">
                <a:latin typeface="Baskerville Old Face" panose="02020602080505020303" pitchFamily="18" charset="0"/>
              </a:rPr>
              <a:t>(F1, F2</a:t>
            </a:r>
            <a:r>
              <a:rPr lang="en-US" sz="3000" dirty="0" smtClean="0">
                <a:latin typeface="Baskerville Old Face" panose="02020602080505020303" pitchFamily="18" charset="0"/>
              </a:rPr>
              <a:t>) of their filled pauses</a:t>
            </a:r>
            <a:r>
              <a:rPr lang="en-US" sz="3000" i="1" dirty="0" smtClean="0">
                <a:latin typeface="Baskerville Old Face" panose="02020602080505020303" pitchFamily="18" charset="0"/>
              </a:rPr>
              <a:t> </a:t>
            </a:r>
            <a:r>
              <a:rPr lang="en-US" sz="3000" dirty="0" smtClean="0">
                <a:latin typeface="Baskerville Old Face" panose="02020602080505020303" pitchFamily="18" charset="0"/>
              </a:rPr>
              <a:t>when </a:t>
            </a:r>
            <a:r>
              <a:rPr lang="en-US" sz="3000" dirty="0" smtClean="0">
                <a:latin typeface="Baskerville Old Face" panose="02020602080505020303" pitchFamily="18" charset="0"/>
              </a:rPr>
              <a:t>speaking in L2 English: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3000" dirty="0" smtClean="0">
                <a:latin typeface="Baskerville Old Face" panose="02020602080505020303" pitchFamily="18" charset="0"/>
              </a:rPr>
              <a:t>They increase their F1 to a more </a:t>
            </a:r>
            <a:r>
              <a:rPr lang="en-US" sz="3000" b="1" dirty="0" smtClean="0">
                <a:latin typeface="Baskerville Old Face" panose="02020602080505020303" pitchFamily="18" charset="0"/>
              </a:rPr>
              <a:t>open</a:t>
            </a:r>
            <a:r>
              <a:rPr lang="en-US" sz="3000" dirty="0" smtClean="0">
                <a:latin typeface="Baskerville Old Face" panose="02020602080505020303" pitchFamily="18" charset="0"/>
              </a:rPr>
              <a:t> vowel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3000" dirty="0" smtClean="0">
                <a:latin typeface="Baskerville Old Face" panose="02020602080505020303" pitchFamily="18" charset="0"/>
              </a:rPr>
              <a:t>They decrease their F2 to a more </a:t>
            </a:r>
            <a:r>
              <a:rPr lang="en-US" sz="3000" b="1" dirty="0" smtClean="0">
                <a:latin typeface="Baskerville Old Face" panose="02020602080505020303" pitchFamily="18" charset="0"/>
              </a:rPr>
              <a:t>back</a:t>
            </a:r>
            <a:r>
              <a:rPr lang="en-US" sz="3000" dirty="0" smtClean="0">
                <a:latin typeface="Baskerville Old Face" panose="02020602080505020303" pitchFamily="18" charset="0"/>
              </a:rPr>
              <a:t> vowel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 smtClean="0"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 smtClean="0"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 smtClean="0">
              <a:latin typeface="Baskerville Old Face" panose="02020602080505020303" pitchFamily="18" charset="0"/>
            </a:endParaRPr>
          </a:p>
          <a:p>
            <a:r>
              <a:rPr lang="en-US" sz="2800" dirty="0">
                <a:latin typeface="Baskerville Old Face" panose="02020602080505020303" pitchFamily="18" charset="0"/>
              </a:rPr>
              <a:t>For more information, please contact </a:t>
            </a:r>
            <a:r>
              <a:rPr lang="en-US" sz="2800" dirty="0" smtClean="0">
                <a:solidFill>
                  <a:srgbClr val="9DC3E6"/>
                </a:solidFill>
                <a:latin typeface="Baskerville Old Face" panose="02020602080505020303" pitchFamily="18" charset="0"/>
                <a:hlinkClick r:id="rId18"/>
              </a:rPr>
              <a:t>m.m.de.boer@hum.leidenuniv.nl</a:t>
            </a:r>
            <a:r>
              <a:rPr lang="en-US" sz="2800" dirty="0" smtClean="0">
                <a:latin typeface="Baskerville Old Face" panose="02020602080505020303" pitchFamily="18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0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01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879</Words>
  <Application>Microsoft Office PowerPoint</Application>
  <PresentationFormat>Custom</PresentationFormat>
  <Paragraphs>268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Baskerville Old Face</vt:lpstr>
      <vt:lpstr>Calibri</vt:lpstr>
      <vt:lpstr>Calibri Light</vt:lpstr>
      <vt:lpstr>Courier New</vt:lpstr>
      <vt:lpstr>Franklin Gothic Book</vt:lpstr>
      <vt:lpstr>Wingdings</vt:lpstr>
      <vt:lpstr>Office Theme</vt:lpstr>
      <vt:lpstr>PowerPoint Presentation</vt:lpstr>
    </vt:vector>
  </TitlesOfParts>
  <Company>ISSC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Boer, M.M. de</dc:creator>
  <cp:lastModifiedBy>Boer, M.M. de</cp:lastModifiedBy>
  <cp:revision>58</cp:revision>
  <dcterms:created xsi:type="dcterms:W3CDTF">2019-12-06T14:57:39Z</dcterms:created>
  <dcterms:modified xsi:type="dcterms:W3CDTF">2019-12-09T15:05:23Z</dcterms:modified>
</cp:coreProperties>
</file>